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9" r:id="rId5"/>
    <p:sldId id="278" r:id="rId6"/>
    <p:sldId id="280" r:id="rId7"/>
    <p:sldId id="281" r:id="rId8"/>
    <p:sldId id="283" r:id="rId9"/>
    <p:sldId id="282" r:id="rId10"/>
    <p:sldId id="284" r:id="rId11"/>
    <p:sldId id="285" r:id="rId12"/>
    <p:sldId id="286" r:id="rId13"/>
    <p:sldId id="287" r:id="rId14"/>
    <p:sldId id="288" r:id="rId15"/>
    <p:sldId id="289" r:id="rId16"/>
    <p:sldId id="297" r:id="rId17"/>
    <p:sldId id="290" r:id="rId18"/>
    <p:sldId id="292" r:id="rId19"/>
    <p:sldId id="294" r:id="rId20"/>
    <p:sldId id="298" r:id="rId21"/>
    <p:sldId id="295" r:id="rId22"/>
    <p:sldId id="299" r:id="rId23"/>
    <p:sldId id="296"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20" d="100"/>
          <a:sy n="120" d="100"/>
        </p:scale>
        <p:origin x="1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Team Members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92849" y="1732449"/>
            <a:ext cx="4911240" cy="4058751"/>
          </a:xfrm>
        </p:spPr>
        <p:txBody>
          <a:bodyPr anchor="t">
            <a:normAutofit/>
          </a:bodyPr>
          <a:lstStyle/>
          <a:p>
            <a:pPr marL="36900" lvl="0" indent="0">
              <a:buNone/>
            </a:pPr>
            <a:r>
              <a:rPr lang="en-US" sz="2400" dirty="0"/>
              <a:t>C191085: Mohammad Fahad Faisal</a:t>
            </a:r>
          </a:p>
          <a:p>
            <a:pPr marL="36900" indent="0">
              <a:buNone/>
            </a:pPr>
            <a:r>
              <a:rPr lang="en-US" sz="2400" dirty="0"/>
              <a:t>C191089: Emon Dhar</a:t>
            </a:r>
          </a:p>
          <a:p>
            <a:pPr marL="36900" indent="0">
              <a:buNone/>
            </a:pPr>
            <a:r>
              <a:rPr lang="en-US" sz="2400" dirty="0"/>
              <a:t>C191101: Sayed Tashinoor Rahman</a:t>
            </a:r>
          </a:p>
        </p:txBody>
      </p:sp>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CB2D7-864F-4D17-82A1-C2B92983ADEC}"/>
              </a:ext>
            </a:extLst>
          </p:cNvPr>
          <p:cNvSpPr txBox="1"/>
          <p:nvPr/>
        </p:nvSpPr>
        <p:spPr>
          <a:xfrm>
            <a:off x="208720" y="705880"/>
            <a:ext cx="8203759" cy="584775"/>
          </a:xfrm>
          <a:prstGeom prst="rect">
            <a:avLst/>
          </a:prstGeom>
          <a:noFill/>
        </p:spPr>
        <p:txBody>
          <a:bodyPr wrap="square">
            <a:spAutoFit/>
          </a:bodyPr>
          <a:lstStyle/>
          <a:p>
            <a:r>
              <a:rPr lang="en-US" sz="3200" b="1" kern="1200" dirty="0">
                <a:solidFill>
                  <a:schemeClr val="tx2"/>
                </a:solidFill>
                <a:effectLst/>
                <a:latin typeface="Arial Black" panose="020B0A04020102020204" pitchFamily="34" charset="0"/>
                <a:ea typeface="SimSun" panose="02010600030101010101" pitchFamily="2" charset="-122"/>
              </a:rPr>
              <a:t>Issue a Book to a specific Student</a:t>
            </a:r>
            <a:r>
              <a:rPr lang="en-US" sz="3200" kern="1200" dirty="0">
                <a:solidFill>
                  <a:schemeClr val="tx2"/>
                </a:solidFill>
                <a:effectLst/>
                <a:latin typeface="Arial Black" panose="020B0A04020102020204" pitchFamily="34" charset="0"/>
                <a:ea typeface="SimSun" panose="02010600030101010101" pitchFamily="2" charset="-122"/>
              </a:rPr>
              <a:t> </a:t>
            </a:r>
            <a:endParaRPr lang="en-US" sz="3200" dirty="0">
              <a:solidFill>
                <a:schemeClr val="tx2"/>
              </a:solidFill>
              <a:latin typeface="Arial Black" panose="020B0A04020102020204" pitchFamily="34" charset="0"/>
            </a:endParaRPr>
          </a:p>
        </p:txBody>
      </p:sp>
      <p:pic>
        <p:nvPicPr>
          <p:cNvPr id="5" name="Picture 4">
            <a:extLst>
              <a:ext uri="{FF2B5EF4-FFF2-40B4-BE49-F238E27FC236}">
                <a16:creationId xmlns:a16="http://schemas.microsoft.com/office/drawing/2014/main" id="{C49B2804-89BA-4324-BC5B-418BACCADD19}"/>
              </a:ext>
            </a:extLst>
          </p:cNvPr>
          <p:cNvPicPr>
            <a:picLocks noChangeAspect="1"/>
          </p:cNvPicPr>
          <p:nvPr/>
        </p:nvPicPr>
        <p:blipFill>
          <a:blip r:embed="rId2"/>
          <a:stretch>
            <a:fillRect/>
          </a:stretch>
        </p:blipFill>
        <p:spPr>
          <a:xfrm>
            <a:off x="5275854" y="1591179"/>
            <a:ext cx="6653753" cy="3675642"/>
          </a:xfrm>
          <a:prstGeom prst="rect">
            <a:avLst/>
          </a:prstGeom>
        </p:spPr>
      </p:pic>
      <p:sp>
        <p:nvSpPr>
          <p:cNvPr id="7" name="TextBox 6">
            <a:extLst>
              <a:ext uri="{FF2B5EF4-FFF2-40B4-BE49-F238E27FC236}">
                <a16:creationId xmlns:a16="http://schemas.microsoft.com/office/drawing/2014/main" id="{66CF34F4-4DF2-4A9A-A395-01C40A56513C}"/>
              </a:ext>
            </a:extLst>
          </p:cNvPr>
          <p:cNvSpPr txBox="1"/>
          <p:nvPr/>
        </p:nvSpPr>
        <p:spPr>
          <a:xfrm>
            <a:off x="262393" y="1310204"/>
            <a:ext cx="6094674" cy="561949"/>
          </a:xfrm>
          <a:prstGeom prst="rect">
            <a:avLst/>
          </a:prstGeom>
          <a:noFill/>
        </p:spPr>
        <p:txBody>
          <a:bodyPr wrap="square">
            <a:spAutoFit/>
          </a:bodyPr>
          <a:lstStyle/>
          <a:p>
            <a:pPr marL="0" marR="0" indent="0">
              <a:lnSpc>
                <a:spcPct val="200000"/>
              </a:lnSpc>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Here first we will show a list of available book</a:t>
            </a:r>
            <a:endParaRPr lang="en-US" sz="16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98A64E1A-99E2-4869-9128-CB1DD8F0CB3C}"/>
              </a:ext>
            </a:extLst>
          </p:cNvPr>
          <p:cNvPicPr/>
          <p:nvPr/>
        </p:nvPicPr>
        <p:blipFill>
          <a:blip r:embed="rId3"/>
          <a:stretch>
            <a:fillRect/>
          </a:stretch>
        </p:blipFill>
        <p:spPr>
          <a:xfrm>
            <a:off x="338674" y="2021850"/>
            <a:ext cx="4204585" cy="1358752"/>
          </a:xfrm>
          <a:prstGeom prst="rect">
            <a:avLst/>
          </a:prstGeom>
        </p:spPr>
      </p:pic>
      <p:sp>
        <p:nvSpPr>
          <p:cNvPr id="10" name="TextBox 9">
            <a:extLst>
              <a:ext uri="{FF2B5EF4-FFF2-40B4-BE49-F238E27FC236}">
                <a16:creationId xmlns:a16="http://schemas.microsoft.com/office/drawing/2014/main" id="{52FA613C-BC8C-4C83-BBA2-998DFEEEE4E2}"/>
              </a:ext>
            </a:extLst>
          </p:cNvPr>
          <p:cNvSpPr txBox="1"/>
          <p:nvPr/>
        </p:nvSpPr>
        <p:spPr>
          <a:xfrm>
            <a:off x="208721" y="3380602"/>
            <a:ext cx="4204585" cy="509755"/>
          </a:xfrm>
          <a:prstGeom prst="rect">
            <a:avLst/>
          </a:prstGeom>
          <a:noFill/>
        </p:spPr>
        <p:txBody>
          <a:bodyPr wrap="square">
            <a:spAutoFit/>
          </a:bodyPr>
          <a:lstStyle/>
          <a:p>
            <a:pPr marL="0" marR="0" indent="0">
              <a:lnSpc>
                <a:spcPct val="200000"/>
              </a:lnSpc>
              <a:spcBef>
                <a:spcPts val="0"/>
              </a:spcBef>
              <a:spcAft>
                <a:spcPts val="0"/>
              </a:spcAft>
            </a:pPr>
            <a:r>
              <a:rPr lang="en-US" sz="1600" b="1" kern="1200"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Inserting</a:t>
            </a:r>
            <a:r>
              <a:rPr lang="en-US" sz="1600" b="1"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value into our </a:t>
            </a:r>
            <a:r>
              <a:rPr lang="en-US" sz="1600"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ISSUE</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Table</a:t>
            </a:r>
            <a:endParaRPr lang="en-US" sz="14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FA2AA48E-0A43-415D-BC00-C6721FDCD2E0}"/>
              </a:ext>
            </a:extLst>
          </p:cNvPr>
          <p:cNvPicPr/>
          <p:nvPr/>
        </p:nvPicPr>
        <p:blipFill>
          <a:blip r:embed="rId4"/>
          <a:stretch>
            <a:fillRect/>
          </a:stretch>
        </p:blipFill>
        <p:spPr>
          <a:xfrm>
            <a:off x="338674" y="4040055"/>
            <a:ext cx="4204585" cy="1585696"/>
          </a:xfrm>
          <a:prstGeom prst="rect">
            <a:avLst/>
          </a:prstGeom>
        </p:spPr>
      </p:pic>
    </p:spTree>
    <p:extLst>
      <p:ext uri="{BB962C8B-B14F-4D97-AF65-F5344CB8AC3E}">
        <p14:creationId xmlns:p14="http://schemas.microsoft.com/office/powerpoint/2010/main" val="255794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1AA19A-F921-4F42-8196-E840F9052F8E}"/>
              </a:ext>
            </a:extLst>
          </p:cNvPr>
          <p:cNvSpPr txBox="1"/>
          <p:nvPr/>
        </p:nvSpPr>
        <p:spPr>
          <a:xfrm>
            <a:off x="232576" y="324217"/>
            <a:ext cx="6094674" cy="584775"/>
          </a:xfrm>
          <a:prstGeom prst="rect">
            <a:avLst/>
          </a:prstGeom>
          <a:noFill/>
        </p:spPr>
        <p:txBody>
          <a:bodyPr wrap="square">
            <a:spAutoFit/>
          </a:bodyPr>
          <a:lstStyle/>
          <a:p>
            <a:r>
              <a:rPr lang="en-US" sz="3200" b="1" kern="1200" dirty="0">
                <a:solidFill>
                  <a:schemeClr val="tx2"/>
                </a:solidFill>
                <a:effectLst/>
                <a:latin typeface="Times New Roman" panose="02020603050405020304" pitchFamily="18" charset="0"/>
                <a:ea typeface="SimSun" panose="02010600030101010101" pitchFamily="2" charset="-122"/>
              </a:rPr>
              <a:t>Returning Book</a:t>
            </a:r>
            <a:endParaRPr lang="en-US" sz="3200" dirty="0">
              <a:solidFill>
                <a:schemeClr val="tx2"/>
              </a:solidFill>
            </a:endParaRPr>
          </a:p>
        </p:txBody>
      </p:sp>
      <p:sp>
        <p:nvSpPr>
          <p:cNvPr id="5" name="TextBox 4">
            <a:extLst>
              <a:ext uri="{FF2B5EF4-FFF2-40B4-BE49-F238E27FC236}">
                <a16:creationId xmlns:a16="http://schemas.microsoft.com/office/drawing/2014/main" id="{88A7DFBA-7878-41F8-941E-93F9AFBEEB8B}"/>
              </a:ext>
            </a:extLst>
          </p:cNvPr>
          <p:cNvSpPr txBox="1"/>
          <p:nvPr/>
        </p:nvSpPr>
        <p:spPr>
          <a:xfrm>
            <a:off x="232575" y="908992"/>
            <a:ext cx="6319299" cy="1002197"/>
          </a:xfrm>
          <a:prstGeom prst="rect">
            <a:avLst/>
          </a:prstGeom>
          <a:noFill/>
        </p:spPr>
        <p:txBody>
          <a:bodyPr wrap="square">
            <a:spAutoFit/>
          </a:bodyPr>
          <a:lstStyle/>
          <a:p>
            <a:pPr marL="0" marR="0" indent="0">
              <a:lnSpc>
                <a:spcPct val="200000"/>
              </a:lnSpc>
              <a:spcBef>
                <a:spcPts val="0"/>
              </a:spcBef>
              <a:spcAft>
                <a:spcPts val="0"/>
              </a:spcAft>
            </a:pP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After getting </a:t>
            </a:r>
            <a:r>
              <a:rPr lang="en-US" sz="16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bookid</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6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studentid</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we </a:t>
            </a:r>
            <a:r>
              <a:rPr lang="en-US" sz="1600" b="1"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rPr>
              <a:t>search</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through the </a:t>
            </a:r>
            <a:r>
              <a:rPr lang="en-US" sz="1600"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ISSUE</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Table for that </a:t>
            </a:r>
            <a:r>
              <a:rPr lang="en-US" sz="16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bookid</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6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studentid</a:t>
            </a:r>
            <a:r>
              <a:rPr lang="en-US" sz="1600" kern="1200" dirty="0">
                <a:effectLst/>
                <a:latin typeface="Times New Roman" panose="02020603050405020304" pitchFamily="18" charset="0"/>
                <a:ea typeface="SimSun" panose="02010600030101010101" pitchFamily="2" charset="-122"/>
                <a:cs typeface="Times New Roman" panose="02020603050405020304" pitchFamily="18" charset="0"/>
              </a:rPr>
              <a:t> which has not returned the book yet. </a:t>
            </a:r>
            <a:endParaRPr lang="en-US" sz="14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9D6C8155-8845-4C88-B199-3A611E31640E}"/>
              </a:ext>
            </a:extLst>
          </p:cNvPr>
          <p:cNvPicPr>
            <a:picLocks noChangeAspect="1"/>
          </p:cNvPicPr>
          <p:nvPr/>
        </p:nvPicPr>
        <p:blipFill>
          <a:blip r:embed="rId2"/>
          <a:stretch>
            <a:fillRect/>
          </a:stretch>
        </p:blipFill>
        <p:spPr>
          <a:xfrm>
            <a:off x="6054635" y="1911190"/>
            <a:ext cx="6048047" cy="3487746"/>
          </a:xfrm>
          <a:prstGeom prst="rect">
            <a:avLst/>
          </a:prstGeom>
        </p:spPr>
      </p:pic>
      <p:pic>
        <p:nvPicPr>
          <p:cNvPr id="8" name="Picture 7">
            <a:extLst>
              <a:ext uri="{FF2B5EF4-FFF2-40B4-BE49-F238E27FC236}">
                <a16:creationId xmlns:a16="http://schemas.microsoft.com/office/drawing/2014/main" id="{3ECA1616-3660-4261-A405-3F79D2E57694}"/>
              </a:ext>
            </a:extLst>
          </p:cNvPr>
          <p:cNvPicPr/>
          <p:nvPr/>
        </p:nvPicPr>
        <p:blipFill>
          <a:blip r:embed="rId3"/>
          <a:stretch>
            <a:fillRect/>
          </a:stretch>
        </p:blipFill>
        <p:spPr>
          <a:xfrm>
            <a:off x="314680" y="2031764"/>
            <a:ext cx="3915414" cy="1397236"/>
          </a:xfrm>
          <a:prstGeom prst="rect">
            <a:avLst/>
          </a:prstGeom>
        </p:spPr>
      </p:pic>
      <p:sp>
        <p:nvSpPr>
          <p:cNvPr id="10" name="TextBox 9">
            <a:extLst>
              <a:ext uri="{FF2B5EF4-FFF2-40B4-BE49-F238E27FC236}">
                <a16:creationId xmlns:a16="http://schemas.microsoft.com/office/drawing/2014/main" id="{7611561F-BBED-4AC4-94D8-C67E70C53D0C}"/>
              </a:ext>
            </a:extLst>
          </p:cNvPr>
          <p:cNvSpPr txBox="1"/>
          <p:nvPr/>
        </p:nvSpPr>
        <p:spPr>
          <a:xfrm>
            <a:off x="232576" y="3655063"/>
            <a:ext cx="6094674" cy="561949"/>
          </a:xfrm>
          <a:prstGeom prst="rect">
            <a:avLst/>
          </a:prstGeom>
          <a:noFill/>
        </p:spPr>
        <p:txBody>
          <a:bodyPr wrap="square">
            <a:spAutoFit/>
          </a:bodyPr>
          <a:lstStyle/>
          <a:p>
            <a:pPr marL="0" marR="0" indent="0">
              <a:lnSpc>
                <a:spcPct val="200000"/>
              </a:lnSpc>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Then </a:t>
            </a:r>
            <a:r>
              <a:rPr lang="en-US" sz="1800" b="1" kern="1200"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UPDATE</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the </a:t>
            </a:r>
            <a:r>
              <a:rPr lang="en-US" sz="18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returnbook</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column to </a:t>
            </a:r>
            <a:r>
              <a:rPr lang="en-US" sz="1800" b="1" kern="1200" dirty="0">
                <a:effectLst/>
                <a:latin typeface="Times New Roman" panose="02020603050405020304" pitchFamily="18" charset="0"/>
                <a:ea typeface="SimSun" panose="02010600030101010101" pitchFamily="2" charset="-122"/>
                <a:cs typeface="Times New Roman" panose="02020603050405020304" pitchFamily="18" charset="0"/>
              </a:rPr>
              <a:t>YES</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kern="12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1AD44558-8864-477D-9055-53C8FDDA7962}"/>
              </a:ext>
            </a:extLst>
          </p:cNvPr>
          <p:cNvPicPr/>
          <p:nvPr/>
        </p:nvPicPr>
        <p:blipFill>
          <a:blip r:embed="rId4"/>
          <a:stretch>
            <a:fillRect/>
          </a:stretch>
        </p:blipFill>
        <p:spPr>
          <a:xfrm>
            <a:off x="314681" y="4285754"/>
            <a:ext cx="4050586" cy="1304014"/>
          </a:xfrm>
          <a:prstGeom prst="rect">
            <a:avLst/>
          </a:prstGeom>
        </p:spPr>
      </p:pic>
    </p:spTree>
    <p:extLst>
      <p:ext uri="{BB962C8B-B14F-4D97-AF65-F5344CB8AC3E}">
        <p14:creationId xmlns:p14="http://schemas.microsoft.com/office/powerpoint/2010/main" val="1042321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04456-E047-4D2D-A43F-87141340A6D9}"/>
              </a:ext>
            </a:extLst>
          </p:cNvPr>
          <p:cNvSpPr txBox="1"/>
          <p:nvPr/>
        </p:nvSpPr>
        <p:spPr>
          <a:xfrm>
            <a:off x="161014" y="156347"/>
            <a:ext cx="6589643" cy="927177"/>
          </a:xfrm>
          <a:prstGeom prst="rect">
            <a:avLst/>
          </a:prstGeom>
          <a:noFill/>
        </p:spPr>
        <p:txBody>
          <a:bodyPr wrap="square">
            <a:spAutoFit/>
          </a:bodyPr>
          <a:lstStyle/>
          <a:p>
            <a:pPr marL="0" marR="0" indent="0">
              <a:lnSpc>
                <a:spcPct val="200000"/>
              </a:lnSpc>
              <a:spcBef>
                <a:spcPts val="0"/>
              </a:spcBef>
              <a:spcAft>
                <a:spcPts val="0"/>
              </a:spcAft>
              <a:tabLst>
                <a:tab pos="4343400" algn="l"/>
              </a:tabLst>
            </a:pPr>
            <a:r>
              <a:rPr lang="en-US" sz="3200" b="1"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rPr>
              <a:t>Statistics of Book issue and Return</a:t>
            </a:r>
            <a:endParaRPr lang="en-US" sz="2800"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A5833126-1A2B-431E-8010-9B1BD854F146}"/>
              </a:ext>
            </a:extLst>
          </p:cNvPr>
          <p:cNvPicPr>
            <a:picLocks noChangeAspect="1"/>
          </p:cNvPicPr>
          <p:nvPr/>
        </p:nvPicPr>
        <p:blipFill>
          <a:blip r:embed="rId2"/>
          <a:stretch>
            <a:fillRect/>
          </a:stretch>
        </p:blipFill>
        <p:spPr>
          <a:xfrm>
            <a:off x="6326972" y="2032423"/>
            <a:ext cx="5764696" cy="3236770"/>
          </a:xfrm>
          <a:prstGeom prst="rect">
            <a:avLst/>
          </a:prstGeom>
        </p:spPr>
      </p:pic>
      <p:sp>
        <p:nvSpPr>
          <p:cNvPr id="7" name="TextBox 6">
            <a:extLst>
              <a:ext uri="{FF2B5EF4-FFF2-40B4-BE49-F238E27FC236}">
                <a16:creationId xmlns:a16="http://schemas.microsoft.com/office/drawing/2014/main" id="{DED45B23-8265-4E03-A25F-B04A3CCC6544}"/>
              </a:ext>
            </a:extLst>
          </p:cNvPr>
          <p:cNvSpPr txBox="1"/>
          <p:nvPr/>
        </p:nvSpPr>
        <p:spPr>
          <a:xfrm>
            <a:off x="161013" y="1083524"/>
            <a:ext cx="7273457" cy="1011624"/>
          </a:xfrm>
          <a:prstGeom prst="rect">
            <a:avLst/>
          </a:prstGeom>
          <a:noFill/>
        </p:spPr>
        <p:txBody>
          <a:bodyPr wrap="square">
            <a:spAutoFit/>
          </a:bodyPr>
          <a:lstStyle/>
          <a:p>
            <a:pPr marL="0" marR="0" indent="0">
              <a:lnSpc>
                <a:spcPct val="200000"/>
              </a:lnSpc>
              <a:spcBef>
                <a:spcPts val="0"/>
              </a:spcBef>
              <a:spcAft>
                <a:spcPts val="0"/>
              </a:spcAft>
              <a:tabLst>
                <a:tab pos="4343400" algn="l"/>
              </a:tabLst>
            </a:pP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In the Issue book table, we </a:t>
            </a:r>
            <a:r>
              <a:rPr lang="en-US" b="1" kern="1200"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INNER JOIN </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d three table </a:t>
            </a:r>
            <a:r>
              <a:rPr lang="en-US"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STUDENT BOOK ISSUE</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With </a:t>
            </a:r>
            <a:r>
              <a:rPr lang="en-US" sz="14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bookid</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4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studentid</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where book has not returned yet.</a:t>
            </a:r>
          </a:p>
        </p:txBody>
      </p:sp>
      <p:pic>
        <p:nvPicPr>
          <p:cNvPr id="8" name="Picture 7">
            <a:extLst>
              <a:ext uri="{FF2B5EF4-FFF2-40B4-BE49-F238E27FC236}">
                <a16:creationId xmlns:a16="http://schemas.microsoft.com/office/drawing/2014/main" id="{102CF1F8-1014-4453-8854-BA1B452EFBCF}"/>
              </a:ext>
            </a:extLst>
          </p:cNvPr>
          <p:cNvPicPr/>
          <p:nvPr/>
        </p:nvPicPr>
        <p:blipFill>
          <a:blip r:embed="rId3"/>
          <a:stretch>
            <a:fillRect/>
          </a:stretch>
        </p:blipFill>
        <p:spPr>
          <a:xfrm>
            <a:off x="232298" y="2279375"/>
            <a:ext cx="5863701" cy="888512"/>
          </a:xfrm>
          <a:prstGeom prst="rect">
            <a:avLst/>
          </a:prstGeom>
        </p:spPr>
      </p:pic>
      <p:sp>
        <p:nvSpPr>
          <p:cNvPr id="10" name="TextBox 9">
            <a:extLst>
              <a:ext uri="{FF2B5EF4-FFF2-40B4-BE49-F238E27FC236}">
                <a16:creationId xmlns:a16="http://schemas.microsoft.com/office/drawing/2014/main" id="{D51547E2-3783-46E5-92A5-BAD55761EF1C}"/>
              </a:ext>
            </a:extLst>
          </p:cNvPr>
          <p:cNvSpPr txBox="1"/>
          <p:nvPr/>
        </p:nvSpPr>
        <p:spPr>
          <a:xfrm>
            <a:off x="232298" y="3206552"/>
            <a:ext cx="6094674" cy="950068"/>
          </a:xfrm>
          <a:prstGeom prst="rect">
            <a:avLst/>
          </a:prstGeom>
          <a:noFill/>
        </p:spPr>
        <p:txBody>
          <a:bodyPr wrap="square">
            <a:spAutoFit/>
          </a:bodyPr>
          <a:lstStyle/>
          <a:p>
            <a:pPr marL="0" marR="0" indent="0">
              <a:lnSpc>
                <a:spcPct val="200000"/>
              </a:lnSpc>
              <a:spcBef>
                <a:spcPts val="0"/>
              </a:spcBef>
              <a:spcAft>
                <a:spcPts val="0"/>
              </a:spcAft>
              <a:tabLst>
                <a:tab pos="4343400" algn="l"/>
              </a:tabLst>
            </a:pP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In the Issue book table, we </a:t>
            </a:r>
            <a:r>
              <a:rPr lang="en-US" sz="1600" b="1" kern="1200"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INNER JOIN </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d three table </a:t>
            </a:r>
            <a:r>
              <a:rPr lang="en-US" sz="1400"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STUDENT BOOK ISSUE</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With </a:t>
            </a:r>
            <a:r>
              <a:rPr lang="en-US" sz="14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bookid</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400" b="1" kern="12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studentid</a:t>
            </a:r>
            <a:r>
              <a:rPr lang="en-US" sz="1400" kern="1200" dirty="0">
                <a:effectLst/>
                <a:latin typeface="Times New Roman" panose="02020603050405020304" pitchFamily="18" charset="0"/>
                <a:ea typeface="SimSun" panose="02010600030101010101" pitchFamily="2" charset="-122"/>
                <a:cs typeface="Times New Roman" panose="02020603050405020304" pitchFamily="18" charset="0"/>
              </a:rPr>
              <a:t> where book has been returned.</a:t>
            </a:r>
          </a:p>
        </p:txBody>
      </p:sp>
      <p:pic>
        <p:nvPicPr>
          <p:cNvPr id="11" name="Picture 10">
            <a:extLst>
              <a:ext uri="{FF2B5EF4-FFF2-40B4-BE49-F238E27FC236}">
                <a16:creationId xmlns:a16="http://schemas.microsoft.com/office/drawing/2014/main" id="{36DC99F4-582F-42C4-9F6D-D6265B515310}"/>
              </a:ext>
            </a:extLst>
          </p:cNvPr>
          <p:cNvPicPr/>
          <p:nvPr/>
        </p:nvPicPr>
        <p:blipFill>
          <a:blip r:embed="rId4"/>
          <a:stretch>
            <a:fillRect/>
          </a:stretch>
        </p:blipFill>
        <p:spPr>
          <a:xfrm>
            <a:off x="232298" y="4352059"/>
            <a:ext cx="5863701" cy="888513"/>
          </a:xfrm>
          <a:prstGeom prst="rect">
            <a:avLst/>
          </a:prstGeom>
        </p:spPr>
      </p:pic>
    </p:spTree>
    <p:extLst>
      <p:ext uri="{BB962C8B-B14F-4D97-AF65-F5344CB8AC3E}">
        <p14:creationId xmlns:p14="http://schemas.microsoft.com/office/powerpoint/2010/main" val="131092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A4E40-BA0E-4FBF-9986-6C328BB30905}"/>
              </a:ext>
            </a:extLst>
          </p:cNvPr>
          <p:cNvPicPr>
            <a:picLocks noChangeAspect="1"/>
          </p:cNvPicPr>
          <p:nvPr/>
        </p:nvPicPr>
        <p:blipFill>
          <a:blip r:embed="rId2"/>
          <a:stretch>
            <a:fillRect/>
          </a:stretch>
        </p:blipFill>
        <p:spPr>
          <a:xfrm>
            <a:off x="1456677" y="109074"/>
            <a:ext cx="9278645" cy="6639852"/>
          </a:xfrm>
          <a:prstGeom prst="rect">
            <a:avLst/>
          </a:prstGeom>
        </p:spPr>
      </p:pic>
    </p:spTree>
    <p:extLst>
      <p:ext uri="{BB962C8B-B14F-4D97-AF65-F5344CB8AC3E}">
        <p14:creationId xmlns:p14="http://schemas.microsoft.com/office/powerpoint/2010/main" val="173145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60375-36F1-44D0-AF72-B083E056CD01}"/>
              </a:ext>
            </a:extLst>
          </p:cNvPr>
          <p:cNvSpPr txBox="1"/>
          <p:nvPr/>
        </p:nvSpPr>
        <p:spPr>
          <a:xfrm>
            <a:off x="215194" y="123174"/>
            <a:ext cx="4987263" cy="584775"/>
          </a:xfrm>
          <a:prstGeom prst="rect">
            <a:avLst/>
          </a:prstGeom>
          <a:noFill/>
        </p:spPr>
        <p:txBody>
          <a:bodyPr wrap="none" rtlCol="0">
            <a:spAutoFit/>
          </a:bodyPr>
          <a:lstStyle/>
          <a:p>
            <a:r>
              <a:rPr lang="en-US" sz="3200" dirty="0">
                <a:solidFill>
                  <a:schemeClr val="tx2"/>
                </a:solidFill>
                <a:latin typeface="Arial Black" panose="020B0A04020102020204" pitchFamily="34" charset="0"/>
              </a:rPr>
              <a:t>Showing Student Info</a:t>
            </a:r>
          </a:p>
        </p:txBody>
      </p:sp>
      <p:pic>
        <p:nvPicPr>
          <p:cNvPr id="4" name="Picture 3">
            <a:extLst>
              <a:ext uri="{FF2B5EF4-FFF2-40B4-BE49-F238E27FC236}">
                <a16:creationId xmlns:a16="http://schemas.microsoft.com/office/drawing/2014/main" id="{92A4A621-3F40-47AD-A4DE-BA1BD6730B68}"/>
              </a:ext>
            </a:extLst>
          </p:cNvPr>
          <p:cNvPicPr>
            <a:picLocks noChangeAspect="1"/>
          </p:cNvPicPr>
          <p:nvPr/>
        </p:nvPicPr>
        <p:blipFill>
          <a:blip r:embed="rId2"/>
          <a:stretch>
            <a:fillRect/>
          </a:stretch>
        </p:blipFill>
        <p:spPr>
          <a:xfrm>
            <a:off x="1891444" y="1292724"/>
            <a:ext cx="7063199" cy="3901827"/>
          </a:xfrm>
          <a:prstGeom prst="rect">
            <a:avLst/>
          </a:prstGeom>
        </p:spPr>
      </p:pic>
      <p:pic>
        <p:nvPicPr>
          <p:cNvPr id="8" name="Picture 7">
            <a:extLst>
              <a:ext uri="{FF2B5EF4-FFF2-40B4-BE49-F238E27FC236}">
                <a16:creationId xmlns:a16="http://schemas.microsoft.com/office/drawing/2014/main" id="{3918E331-3B56-4893-AB6C-84D0C7FA25A7}"/>
              </a:ext>
            </a:extLst>
          </p:cNvPr>
          <p:cNvPicPr>
            <a:picLocks noChangeAspect="1"/>
          </p:cNvPicPr>
          <p:nvPr/>
        </p:nvPicPr>
        <p:blipFill>
          <a:blip r:embed="rId3"/>
          <a:stretch>
            <a:fillRect/>
          </a:stretch>
        </p:blipFill>
        <p:spPr>
          <a:xfrm>
            <a:off x="713985" y="5422768"/>
            <a:ext cx="9916909" cy="1181265"/>
          </a:xfrm>
          <a:prstGeom prst="rect">
            <a:avLst/>
          </a:prstGeom>
        </p:spPr>
      </p:pic>
      <p:sp>
        <p:nvSpPr>
          <p:cNvPr id="9" name="TextBox 8">
            <a:extLst>
              <a:ext uri="{FF2B5EF4-FFF2-40B4-BE49-F238E27FC236}">
                <a16:creationId xmlns:a16="http://schemas.microsoft.com/office/drawing/2014/main" id="{0042A696-4F97-4301-B3E9-9088C50D5395}"/>
              </a:ext>
            </a:extLst>
          </p:cNvPr>
          <p:cNvSpPr txBox="1"/>
          <p:nvPr/>
        </p:nvSpPr>
        <p:spPr>
          <a:xfrm>
            <a:off x="215194" y="707949"/>
            <a:ext cx="10415700" cy="584775"/>
          </a:xfrm>
          <a:prstGeom prst="rect">
            <a:avLst/>
          </a:prstGeom>
          <a:noFill/>
        </p:spPr>
        <p:txBody>
          <a:bodyPr wrap="square" rtlCol="0">
            <a:spAutoFit/>
          </a:bodyPr>
          <a:lstStyle/>
          <a:p>
            <a:r>
              <a:rPr lang="en-US" sz="1600" dirty="0"/>
              <a:t>Here we can search students by  </a:t>
            </a:r>
            <a:r>
              <a:rPr lang="en-US" sz="1600" b="1" dirty="0">
                <a:solidFill>
                  <a:srgbClr val="FF0000"/>
                </a:solidFill>
              </a:rPr>
              <a:t>ID </a:t>
            </a:r>
            <a:r>
              <a:rPr lang="en-US" sz="1600" b="1" dirty="0"/>
              <a:t>, </a:t>
            </a:r>
            <a:r>
              <a:rPr lang="en-US" sz="1600" b="1" dirty="0">
                <a:solidFill>
                  <a:srgbClr val="FF0000"/>
                </a:solidFill>
              </a:rPr>
              <a:t>NAME </a:t>
            </a:r>
            <a:r>
              <a:rPr lang="en-US" sz="1600" b="1" dirty="0"/>
              <a:t>, </a:t>
            </a:r>
            <a:r>
              <a:rPr lang="en-US" sz="1600" b="1" dirty="0">
                <a:solidFill>
                  <a:srgbClr val="FF0000"/>
                </a:solidFill>
              </a:rPr>
              <a:t>COURSE </a:t>
            </a:r>
            <a:r>
              <a:rPr lang="en-US" sz="1600" b="1" dirty="0"/>
              <a:t>, </a:t>
            </a:r>
            <a:r>
              <a:rPr lang="en-US" sz="1600" b="1" dirty="0">
                <a:solidFill>
                  <a:srgbClr val="FF0000"/>
                </a:solidFill>
              </a:rPr>
              <a:t>DEPARTMENT</a:t>
            </a:r>
          </a:p>
          <a:p>
            <a:r>
              <a:rPr lang="en-US" sz="1600" dirty="0"/>
              <a:t>Also we can see All students list.</a:t>
            </a:r>
          </a:p>
        </p:txBody>
      </p:sp>
    </p:spTree>
    <p:extLst>
      <p:ext uri="{BB962C8B-B14F-4D97-AF65-F5344CB8AC3E}">
        <p14:creationId xmlns:p14="http://schemas.microsoft.com/office/powerpoint/2010/main" val="9081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60375-36F1-44D0-AF72-B083E056CD01}"/>
              </a:ext>
            </a:extLst>
          </p:cNvPr>
          <p:cNvSpPr txBox="1"/>
          <p:nvPr/>
        </p:nvSpPr>
        <p:spPr>
          <a:xfrm>
            <a:off x="215194" y="123174"/>
            <a:ext cx="4572085" cy="584775"/>
          </a:xfrm>
          <a:prstGeom prst="rect">
            <a:avLst/>
          </a:prstGeom>
          <a:noFill/>
        </p:spPr>
        <p:txBody>
          <a:bodyPr wrap="none" rtlCol="0">
            <a:spAutoFit/>
          </a:bodyPr>
          <a:lstStyle/>
          <a:p>
            <a:r>
              <a:rPr lang="en-US" sz="3200" dirty="0">
                <a:solidFill>
                  <a:schemeClr val="tx2"/>
                </a:solidFill>
                <a:latin typeface="Arial Black" panose="020B0A04020102020204" pitchFamily="34" charset="0"/>
              </a:rPr>
              <a:t>Showing BOOK Info</a:t>
            </a:r>
          </a:p>
        </p:txBody>
      </p:sp>
      <p:sp>
        <p:nvSpPr>
          <p:cNvPr id="9" name="TextBox 8">
            <a:extLst>
              <a:ext uri="{FF2B5EF4-FFF2-40B4-BE49-F238E27FC236}">
                <a16:creationId xmlns:a16="http://schemas.microsoft.com/office/drawing/2014/main" id="{0042A696-4F97-4301-B3E9-9088C50D5395}"/>
              </a:ext>
            </a:extLst>
          </p:cNvPr>
          <p:cNvSpPr txBox="1"/>
          <p:nvPr/>
        </p:nvSpPr>
        <p:spPr>
          <a:xfrm>
            <a:off x="215194" y="707949"/>
            <a:ext cx="10415700" cy="584775"/>
          </a:xfrm>
          <a:prstGeom prst="rect">
            <a:avLst/>
          </a:prstGeom>
          <a:noFill/>
        </p:spPr>
        <p:txBody>
          <a:bodyPr wrap="square" rtlCol="0">
            <a:spAutoFit/>
          </a:bodyPr>
          <a:lstStyle/>
          <a:p>
            <a:r>
              <a:rPr lang="en-US" sz="1600" dirty="0"/>
              <a:t>Here we can search books by  </a:t>
            </a:r>
            <a:r>
              <a:rPr lang="en-US" sz="1600" b="1" dirty="0">
                <a:solidFill>
                  <a:srgbClr val="FF0000"/>
                </a:solidFill>
              </a:rPr>
              <a:t>ID </a:t>
            </a:r>
            <a:r>
              <a:rPr lang="en-US" sz="1600" b="1" dirty="0"/>
              <a:t>, </a:t>
            </a:r>
            <a:r>
              <a:rPr lang="en-US" sz="1600" b="1" dirty="0">
                <a:solidFill>
                  <a:srgbClr val="FF0000"/>
                </a:solidFill>
              </a:rPr>
              <a:t>NAME </a:t>
            </a:r>
            <a:r>
              <a:rPr lang="en-US" sz="1600" b="1" dirty="0"/>
              <a:t>, </a:t>
            </a:r>
            <a:r>
              <a:rPr lang="en-US" sz="1600" b="1" dirty="0">
                <a:solidFill>
                  <a:srgbClr val="FF0000"/>
                </a:solidFill>
              </a:rPr>
              <a:t>PUBLISHER </a:t>
            </a:r>
            <a:r>
              <a:rPr lang="en-US" sz="1600" b="1" dirty="0"/>
              <a:t>, </a:t>
            </a:r>
            <a:r>
              <a:rPr lang="en-US" sz="1600" b="1" dirty="0">
                <a:solidFill>
                  <a:srgbClr val="FF0000"/>
                </a:solidFill>
              </a:rPr>
              <a:t>PRICE , PUBLISHED_YEAR</a:t>
            </a:r>
          </a:p>
          <a:p>
            <a:r>
              <a:rPr lang="en-US" sz="1600" dirty="0"/>
              <a:t>Also we can see All books list.</a:t>
            </a:r>
          </a:p>
        </p:txBody>
      </p:sp>
      <p:pic>
        <p:nvPicPr>
          <p:cNvPr id="5" name="Picture 4">
            <a:extLst>
              <a:ext uri="{FF2B5EF4-FFF2-40B4-BE49-F238E27FC236}">
                <a16:creationId xmlns:a16="http://schemas.microsoft.com/office/drawing/2014/main" id="{42178CDB-68ED-4B73-A6B9-E54E0A43F257}"/>
              </a:ext>
            </a:extLst>
          </p:cNvPr>
          <p:cNvPicPr>
            <a:picLocks noChangeAspect="1"/>
          </p:cNvPicPr>
          <p:nvPr/>
        </p:nvPicPr>
        <p:blipFill>
          <a:blip r:embed="rId2"/>
          <a:stretch>
            <a:fillRect/>
          </a:stretch>
        </p:blipFill>
        <p:spPr>
          <a:xfrm>
            <a:off x="1561106" y="1237066"/>
            <a:ext cx="7228245" cy="3660938"/>
          </a:xfrm>
          <a:prstGeom prst="rect">
            <a:avLst/>
          </a:prstGeom>
        </p:spPr>
      </p:pic>
      <p:pic>
        <p:nvPicPr>
          <p:cNvPr id="11" name="Picture 10">
            <a:extLst>
              <a:ext uri="{FF2B5EF4-FFF2-40B4-BE49-F238E27FC236}">
                <a16:creationId xmlns:a16="http://schemas.microsoft.com/office/drawing/2014/main" id="{4F29E162-D94E-4615-A5C2-A09D7572E03C}"/>
              </a:ext>
            </a:extLst>
          </p:cNvPr>
          <p:cNvPicPr>
            <a:picLocks noChangeAspect="1"/>
          </p:cNvPicPr>
          <p:nvPr/>
        </p:nvPicPr>
        <p:blipFill>
          <a:blip r:embed="rId3"/>
          <a:stretch>
            <a:fillRect/>
          </a:stretch>
        </p:blipFill>
        <p:spPr>
          <a:xfrm>
            <a:off x="2447930" y="5040488"/>
            <a:ext cx="5454595" cy="1160891"/>
          </a:xfrm>
          <a:prstGeom prst="rect">
            <a:avLst/>
          </a:prstGeom>
        </p:spPr>
      </p:pic>
    </p:spTree>
    <p:extLst>
      <p:ext uri="{BB962C8B-B14F-4D97-AF65-F5344CB8AC3E}">
        <p14:creationId xmlns:p14="http://schemas.microsoft.com/office/powerpoint/2010/main" val="248897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60375-36F1-44D0-AF72-B083E056CD01}"/>
              </a:ext>
            </a:extLst>
          </p:cNvPr>
          <p:cNvSpPr txBox="1"/>
          <p:nvPr/>
        </p:nvSpPr>
        <p:spPr>
          <a:xfrm>
            <a:off x="215194" y="123174"/>
            <a:ext cx="5961888" cy="584775"/>
          </a:xfrm>
          <a:prstGeom prst="rect">
            <a:avLst/>
          </a:prstGeom>
          <a:noFill/>
        </p:spPr>
        <p:txBody>
          <a:bodyPr wrap="none" rtlCol="0">
            <a:spAutoFit/>
          </a:bodyPr>
          <a:lstStyle/>
          <a:p>
            <a:r>
              <a:rPr lang="en-US" sz="3200" dirty="0">
                <a:solidFill>
                  <a:schemeClr val="tx2"/>
                </a:solidFill>
                <a:latin typeface="Arial Black" panose="020B0A04020102020204" pitchFamily="34" charset="0"/>
              </a:rPr>
              <a:t>Showing STUDENT status</a:t>
            </a:r>
          </a:p>
        </p:txBody>
      </p:sp>
      <p:sp>
        <p:nvSpPr>
          <p:cNvPr id="9" name="TextBox 8">
            <a:extLst>
              <a:ext uri="{FF2B5EF4-FFF2-40B4-BE49-F238E27FC236}">
                <a16:creationId xmlns:a16="http://schemas.microsoft.com/office/drawing/2014/main" id="{0042A696-4F97-4301-B3E9-9088C50D5395}"/>
              </a:ext>
            </a:extLst>
          </p:cNvPr>
          <p:cNvSpPr txBox="1"/>
          <p:nvPr/>
        </p:nvSpPr>
        <p:spPr>
          <a:xfrm>
            <a:off x="215194" y="707949"/>
            <a:ext cx="10415700" cy="646331"/>
          </a:xfrm>
          <a:prstGeom prst="rect">
            <a:avLst/>
          </a:prstGeom>
          <a:noFill/>
        </p:spPr>
        <p:txBody>
          <a:bodyPr wrap="square" rtlCol="0">
            <a:spAutoFit/>
          </a:bodyPr>
          <a:lstStyle/>
          <a:p>
            <a:r>
              <a:rPr lang="en-US" dirty="0">
                <a:solidFill>
                  <a:schemeClr val="tx2"/>
                </a:solidFill>
              </a:rPr>
              <a:t>Here we can see the activity of borrowing and return books of a specific student by </a:t>
            </a:r>
            <a:r>
              <a:rPr lang="en-US" b="1" dirty="0">
                <a:solidFill>
                  <a:srgbClr val="FFFF00"/>
                </a:solidFill>
                <a:latin typeface="Arial Black" panose="020B0A04020102020204" pitchFamily="34" charset="0"/>
              </a:rPr>
              <a:t>RIGHT OUTER JOIN </a:t>
            </a:r>
            <a:r>
              <a:rPr lang="en-US" b="1" dirty="0">
                <a:solidFill>
                  <a:srgbClr val="92D050"/>
                </a:solidFill>
                <a:latin typeface="Arial Black" panose="020B0A04020102020204" pitchFamily="34" charset="0"/>
              </a:rPr>
              <a:t>ISSUE</a:t>
            </a:r>
            <a:r>
              <a:rPr lang="en-US" b="1" dirty="0">
                <a:solidFill>
                  <a:schemeClr val="tx2"/>
                </a:solidFill>
                <a:latin typeface="Arial Black" panose="020B0A04020102020204" pitchFamily="34" charset="0"/>
              </a:rPr>
              <a:t> </a:t>
            </a:r>
            <a:r>
              <a:rPr lang="en-US" dirty="0">
                <a:solidFill>
                  <a:schemeClr val="tx2"/>
                </a:solidFill>
                <a:latin typeface="+mj-lt"/>
              </a:rPr>
              <a:t>and</a:t>
            </a:r>
            <a:r>
              <a:rPr lang="en-US" b="1" dirty="0">
                <a:solidFill>
                  <a:schemeClr val="tx2"/>
                </a:solidFill>
                <a:latin typeface="Arial Black" panose="020B0A04020102020204" pitchFamily="34" charset="0"/>
              </a:rPr>
              <a:t> </a:t>
            </a:r>
            <a:r>
              <a:rPr lang="en-US" b="1" dirty="0">
                <a:solidFill>
                  <a:srgbClr val="92D050"/>
                </a:solidFill>
                <a:latin typeface="Arial Black" panose="020B0A04020102020204" pitchFamily="34" charset="0"/>
              </a:rPr>
              <a:t>STUDENT</a:t>
            </a:r>
            <a:r>
              <a:rPr lang="en-US" b="1" dirty="0">
                <a:solidFill>
                  <a:schemeClr val="tx2"/>
                </a:solidFill>
                <a:latin typeface="Arial Black" panose="020B0A04020102020204" pitchFamily="34" charset="0"/>
              </a:rPr>
              <a:t> </a:t>
            </a:r>
            <a:r>
              <a:rPr lang="en-US" b="1" dirty="0">
                <a:solidFill>
                  <a:schemeClr val="tx2"/>
                </a:solidFill>
                <a:latin typeface="+mj-lt"/>
              </a:rPr>
              <a:t>table</a:t>
            </a:r>
          </a:p>
        </p:txBody>
      </p:sp>
      <p:pic>
        <p:nvPicPr>
          <p:cNvPr id="4" name="Picture 3">
            <a:extLst>
              <a:ext uri="{FF2B5EF4-FFF2-40B4-BE49-F238E27FC236}">
                <a16:creationId xmlns:a16="http://schemas.microsoft.com/office/drawing/2014/main" id="{0C0B1007-8703-42E0-892D-7BE25E762714}"/>
              </a:ext>
            </a:extLst>
          </p:cNvPr>
          <p:cNvPicPr>
            <a:picLocks noChangeAspect="1"/>
          </p:cNvPicPr>
          <p:nvPr/>
        </p:nvPicPr>
        <p:blipFill>
          <a:blip r:embed="rId2"/>
          <a:stretch>
            <a:fillRect/>
          </a:stretch>
        </p:blipFill>
        <p:spPr>
          <a:xfrm>
            <a:off x="1638311" y="1289222"/>
            <a:ext cx="7569466" cy="3791662"/>
          </a:xfrm>
          <a:prstGeom prst="rect">
            <a:avLst/>
          </a:prstGeom>
        </p:spPr>
      </p:pic>
      <p:pic>
        <p:nvPicPr>
          <p:cNvPr id="10" name="Picture 9">
            <a:extLst>
              <a:ext uri="{FF2B5EF4-FFF2-40B4-BE49-F238E27FC236}">
                <a16:creationId xmlns:a16="http://schemas.microsoft.com/office/drawing/2014/main" id="{FA8259E0-3427-423F-BC1B-F6BAA0BEDBB4}"/>
              </a:ext>
            </a:extLst>
          </p:cNvPr>
          <p:cNvPicPr>
            <a:picLocks noChangeAspect="1"/>
          </p:cNvPicPr>
          <p:nvPr/>
        </p:nvPicPr>
        <p:blipFill>
          <a:blip r:embed="rId3"/>
          <a:stretch>
            <a:fillRect/>
          </a:stretch>
        </p:blipFill>
        <p:spPr>
          <a:xfrm>
            <a:off x="1717736" y="5158944"/>
            <a:ext cx="7420935" cy="1138489"/>
          </a:xfrm>
          <a:prstGeom prst="rect">
            <a:avLst/>
          </a:prstGeom>
        </p:spPr>
      </p:pic>
    </p:spTree>
    <p:extLst>
      <p:ext uri="{BB962C8B-B14F-4D97-AF65-F5344CB8AC3E}">
        <p14:creationId xmlns:p14="http://schemas.microsoft.com/office/powerpoint/2010/main" val="389773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01AED2-D038-452F-A4DB-1627197FB947}"/>
              </a:ext>
            </a:extLst>
          </p:cNvPr>
          <p:cNvPicPr>
            <a:picLocks noChangeAspect="1"/>
          </p:cNvPicPr>
          <p:nvPr/>
        </p:nvPicPr>
        <p:blipFill>
          <a:blip r:embed="rId2"/>
          <a:stretch>
            <a:fillRect/>
          </a:stretch>
        </p:blipFill>
        <p:spPr>
          <a:xfrm>
            <a:off x="2790363" y="666364"/>
            <a:ext cx="6611273" cy="5525271"/>
          </a:xfrm>
          <a:prstGeom prst="rect">
            <a:avLst/>
          </a:prstGeom>
        </p:spPr>
      </p:pic>
    </p:spTree>
    <p:extLst>
      <p:ext uri="{BB962C8B-B14F-4D97-AF65-F5344CB8AC3E}">
        <p14:creationId xmlns:p14="http://schemas.microsoft.com/office/powerpoint/2010/main" val="388922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60375-36F1-44D0-AF72-B083E056CD01}"/>
              </a:ext>
            </a:extLst>
          </p:cNvPr>
          <p:cNvSpPr txBox="1"/>
          <p:nvPr/>
        </p:nvSpPr>
        <p:spPr>
          <a:xfrm>
            <a:off x="215194" y="123174"/>
            <a:ext cx="5117106" cy="584775"/>
          </a:xfrm>
          <a:prstGeom prst="rect">
            <a:avLst/>
          </a:prstGeom>
          <a:noFill/>
        </p:spPr>
        <p:txBody>
          <a:bodyPr wrap="none" rtlCol="0">
            <a:spAutoFit/>
          </a:bodyPr>
          <a:lstStyle/>
          <a:p>
            <a:r>
              <a:rPr lang="en-US" sz="3200" dirty="0">
                <a:solidFill>
                  <a:schemeClr val="tx2"/>
                </a:solidFill>
                <a:latin typeface="Arial Black" panose="020B0A04020102020204" pitchFamily="34" charset="0"/>
              </a:rPr>
              <a:t>Showing BOOK status</a:t>
            </a:r>
          </a:p>
        </p:txBody>
      </p:sp>
      <p:sp>
        <p:nvSpPr>
          <p:cNvPr id="9" name="TextBox 8">
            <a:extLst>
              <a:ext uri="{FF2B5EF4-FFF2-40B4-BE49-F238E27FC236}">
                <a16:creationId xmlns:a16="http://schemas.microsoft.com/office/drawing/2014/main" id="{0042A696-4F97-4301-B3E9-9088C50D5395}"/>
              </a:ext>
            </a:extLst>
          </p:cNvPr>
          <p:cNvSpPr txBox="1"/>
          <p:nvPr/>
        </p:nvSpPr>
        <p:spPr>
          <a:xfrm>
            <a:off x="215194" y="707949"/>
            <a:ext cx="10415700" cy="646331"/>
          </a:xfrm>
          <a:prstGeom prst="rect">
            <a:avLst/>
          </a:prstGeom>
          <a:noFill/>
        </p:spPr>
        <p:txBody>
          <a:bodyPr wrap="square" rtlCol="0">
            <a:spAutoFit/>
          </a:bodyPr>
          <a:lstStyle/>
          <a:p>
            <a:r>
              <a:rPr lang="en-US" dirty="0">
                <a:solidFill>
                  <a:schemeClr val="tx2"/>
                </a:solidFill>
              </a:rPr>
              <a:t>Here we can see the activity of borrowing and return books of a specific book  by </a:t>
            </a:r>
            <a:r>
              <a:rPr lang="en-US" b="1" dirty="0">
                <a:solidFill>
                  <a:srgbClr val="FFFF00"/>
                </a:solidFill>
                <a:latin typeface="Arial Black" panose="020B0A04020102020204" pitchFamily="34" charset="0"/>
              </a:rPr>
              <a:t>LEFT OUTER JOIN </a:t>
            </a:r>
            <a:r>
              <a:rPr lang="en-US" b="1" dirty="0">
                <a:solidFill>
                  <a:srgbClr val="92D050"/>
                </a:solidFill>
                <a:latin typeface="Arial Black" panose="020B0A04020102020204" pitchFamily="34" charset="0"/>
              </a:rPr>
              <a:t>BOOK</a:t>
            </a:r>
            <a:r>
              <a:rPr lang="en-US" b="1" dirty="0">
                <a:solidFill>
                  <a:schemeClr val="tx2"/>
                </a:solidFill>
                <a:latin typeface="Arial Black" panose="020B0A04020102020204" pitchFamily="34" charset="0"/>
              </a:rPr>
              <a:t> </a:t>
            </a:r>
            <a:r>
              <a:rPr lang="en-US" dirty="0">
                <a:solidFill>
                  <a:schemeClr val="tx2"/>
                </a:solidFill>
                <a:latin typeface="+mj-lt"/>
              </a:rPr>
              <a:t>and</a:t>
            </a:r>
            <a:r>
              <a:rPr lang="en-US" b="1" dirty="0">
                <a:solidFill>
                  <a:schemeClr val="tx2"/>
                </a:solidFill>
                <a:latin typeface="Arial Black" panose="020B0A04020102020204" pitchFamily="34" charset="0"/>
              </a:rPr>
              <a:t> </a:t>
            </a:r>
            <a:r>
              <a:rPr lang="en-US" b="1" dirty="0">
                <a:solidFill>
                  <a:srgbClr val="92D050"/>
                </a:solidFill>
                <a:latin typeface="Arial Black" panose="020B0A04020102020204" pitchFamily="34" charset="0"/>
              </a:rPr>
              <a:t>ISSUE</a:t>
            </a:r>
            <a:r>
              <a:rPr lang="en-US" b="1" dirty="0">
                <a:solidFill>
                  <a:schemeClr val="tx2"/>
                </a:solidFill>
                <a:latin typeface="Arial Black" panose="020B0A04020102020204" pitchFamily="34" charset="0"/>
              </a:rPr>
              <a:t> </a:t>
            </a:r>
            <a:r>
              <a:rPr lang="en-US" b="1" dirty="0">
                <a:solidFill>
                  <a:schemeClr val="tx2"/>
                </a:solidFill>
                <a:latin typeface="+mj-lt"/>
              </a:rPr>
              <a:t>table</a:t>
            </a:r>
          </a:p>
        </p:txBody>
      </p:sp>
      <p:pic>
        <p:nvPicPr>
          <p:cNvPr id="5" name="Picture 4">
            <a:extLst>
              <a:ext uri="{FF2B5EF4-FFF2-40B4-BE49-F238E27FC236}">
                <a16:creationId xmlns:a16="http://schemas.microsoft.com/office/drawing/2014/main" id="{5ADD5076-BFB4-4DA6-A7DD-15C207AD2E6D}"/>
              </a:ext>
            </a:extLst>
          </p:cNvPr>
          <p:cNvPicPr>
            <a:picLocks noChangeAspect="1"/>
          </p:cNvPicPr>
          <p:nvPr/>
        </p:nvPicPr>
        <p:blipFill>
          <a:blip r:embed="rId2"/>
          <a:stretch>
            <a:fillRect/>
          </a:stretch>
        </p:blipFill>
        <p:spPr>
          <a:xfrm>
            <a:off x="1646174" y="1282912"/>
            <a:ext cx="7553740" cy="3849452"/>
          </a:xfrm>
          <a:prstGeom prst="rect">
            <a:avLst/>
          </a:prstGeom>
        </p:spPr>
      </p:pic>
      <p:pic>
        <p:nvPicPr>
          <p:cNvPr id="7" name="Picture 6">
            <a:extLst>
              <a:ext uri="{FF2B5EF4-FFF2-40B4-BE49-F238E27FC236}">
                <a16:creationId xmlns:a16="http://schemas.microsoft.com/office/drawing/2014/main" id="{20E0F796-88DA-4465-94C4-CF1314F288C5}"/>
              </a:ext>
            </a:extLst>
          </p:cNvPr>
          <p:cNvPicPr>
            <a:picLocks noChangeAspect="1"/>
          </p:cNvPicPr>
          <p:nvPr/>
        </p:nvPicPr>
        <p:blipFill>
          <a:blip r:embed="rId3"/>
          <a:stretch>
            <a:fillRect/>
          </a:stretch>
        </p:blipFill>
        <p:spPr>
          <a:xfrm>
            <a:off x="1725684" y="5251827"/>
            <a:ext cx="7313723" cy="1061509"/>
          </a:xfrm>
          <a:prstGeom prst="rect">
            <a:avLst/>
          </a:prstGeom>
        </p:spPr>
      </p:pic>
    </p:spTree>
    <p:extLst>
      <p:ext uri="{BB962C8B-B14F-4D97-AF65-F5344CB8AC3E}">
        <p14:creationId xmlns:p14="http://schemas.microsoft.com/office/powerpoint/2010/main" val="114518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1C272-152E-4ACC-857F-BEDFA78707A4}"/>
              </a:ext>
            </a:extLst>
          </p:cNvPr>
          <p:cNvPicPr>
            <a:picLocks noChangeAspect="1"/>
          </p:cNvPicPr>
          <p:nvPr/>
        </p:nvPicPr>
        <p:blipFill>
          <a:blip r:embed="rId2"/>
          <a:stretch>
            <a:fillRect/>
          </a:stretch>
        </p:blipFill>
        <p:spPr>
          <a:xfrm>
            <a:off x="3641697" y="823872"/>
            <a:ext cx="4667372" cy="5210256"/>
          </a:xfrm>
          <a:prstGeom prst="rect">
            <a:avLst/>
          </a:prstGeom>
        </p:spPr>
      </p:pic>
    </p:spTree>
    <p:extLst>
      <p:ext uri="{BB962C8B-B14F-4D97-AF65-F5344CB8AC3E}">
        <p14:creationId xmlns:p14="http://schemas.microsoft.com/office/powerpoint/2010/main" val="303363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Library Management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chemeClr val="tx2"/>
                </a:solidFill>
              </a:rPr>
              <a:t>Database Project</a:t>
            </a:r>
          </a:p>
        </p:txBody>
      </p:sp>
    </p:spTree>
    <p:extLst>
      <p:ext uri="{BB962C8B-B14F-4D97-AF65-F5344CB8AC3E}">
        <p14:creationId xmlns:p14="http://schemas.microsoft.com/office/powerpoint/2010/main" val="416788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367F9-8EC1-447E-8DB6-DDAD7A98C776}"/>
              </a:ext>
            </a:extLst>
          </p:cNvPr>
          <p:cNvPicPr/>
          <p:nvPr/>
        </p:nvPicPr>
        <p:blipFill>
          <a:blip r:embed="rId2"/>
          <a:stretch>
            <a:fillRect/>
          </a:stretch>
        </p:blipFill>
        <p:spPr>
          <a:xfrm>
            <a:off x="212821" y="180975"/>
            <a:ext cx="11634622" cy="6426559"/>
          </a:xfrm>
          <a:prstGeom prst="rect">
            <a:avLst/>
          </a:prstGeom>
        </p:spPr>
      </p:pic>
    </p:spTree>
    <p:extLst>
      <p:ext uri="{BB962C8B-B14F-4D97-AF65-F5344CB8AC3E}">
        <p14:creationId xmlns:p14="http://schemas.microsoft.com/office/powerpoint/2010/main" val="1744120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F4130-2D52-4834-818A-7212377EF54C}"/>
              </a:ext>
            </a:extLst>
          </p:cNvPr>
          <p:cNvSpPr>
            <a:spLocks noGrp="1"/>
          </p:cNvSpPr>
          <p:nvPr>
            <p:ph idx="1"/>
          </p:nvPr>
        </p:nvSpPr>
        <p:spPr>
          <a:xfrm>
            <a:off x="919119" y="1571625"/>
            <a:ext cx="10353762" cy="3714749"/>
          </a:xfrm>
        </p:spPr>
        <p:txBody>
          <a:bodyPr anchor="ctr">
            <a:normAutofit/>
          </a:bodyPr>
          <a:lstStyle/>
          <a:p>
            <a:pPr marL="36900" indent="0" algn="ctr">
              <a:buNone/>
            </a:pPr>
            <a:r>
              <a:rPr lang="en-US" sz="5400" b="1" dirty="0">
                <a:solidFill>
                  <a:srgbClr val="00B0F0"/>
                </a:solidFill>
                <a:latin typeface="Arial Black" panose="020B0A04020102020204" pitchFamily="34" charset="0"/>
              </a:rPr>
              <a:t>Assalamualaikum</a:t>
            </a:r>
          </a:p>
          <a:p>
            <a:pPr marL="36900" indent="0" algn="ctr">
              <a:buNone/>
            </a:pPr>
            <a:r>
              <a:rPr lang="en-US" sz="5400" b="1" dirty="0">
                <a:solidFill>
                  <a:srgbClr val="92D050"/>
                </a:solidFill>
                <a:latin typeface="Arial Black" panose="020B0A04020102020204" pitchFamily="34" charset="0"/>
              </a:rPr>
              <a:t>THANK YOU</a:t>
            </a:r>
          </a:p>
        </p:txBody>
      </p:sp>
    </p:spTree>
    <p:extLst>
      <p:ext uri="{BB962C8B-B14F-4D97-AF65-F5344CB8AC3E}">
        <p14:creationId xmlns:p14="http://schemas.microsoft.com/office/powerpoint/2010/main" val="278680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03C5-C826-4A3C-BB67-93CC9CBD6427}"/>
              </a:ext>
            </a:extLst>
          </p:cNvPr>
          <p:cNvSpPr>
            <a:spLocks noGrp="1"/>
          </p:cNvSpPr>
          <p:nvPr>
            <p:ph type="title"/>
          </p:nvPr>
        </p:nvSpPr>
        <p:spPr/>
        <p:txBody>
          <a:bodyPr>
            <a:normAutofit fontScale="90000"/>
          </a:bodyPr>
          <a:lstStyle/>
          <a:p>
            <a:pPr algn="l"/>
            <a:r>
              <a:rPr lang="en-US" sz="1800" dirty="0"/>
              <a:t>Short Brief on </a:t>
            </a:r>
            <a:r>
              <a:rPr lang="en-US" b="1" dirty="0">
                <a:solidFill>
                  <a:srgbClr val="92D050"/>
                </a:solidFill>
                <a:latin typeface="Arial Black" panose="020B0A04020102020204" pitchFamily="34" charset="0"/>
              </a:rPr>
              <a:t>Library Management System</a:t>
            </a:r>
          </a:p>
        </p:txBody>
      </p:sp>
      <p:sp>
        <p:nvSpPr>
          <p:cNvPr id="3" name="Content Placeholder 2">
            <a:extLst>
              <a:ext uri="{FF2B5EF4-FFF2-40B4-BE49-F238E27FC236}">
                <a16:creationId xmlns:a16="http://schemas.microsoft.com/office/drawing/2014/main" id="{3214A3BB-6B37-446D-8010-377EAC198841}"/>
              </a:ext>
            </a:extLst>
          </p:cNvPr>
          <p:cNvSpPr>
            <a:spLocks noGrp="1"/>
          </p:cNvSpPr>
          <p:nvPr>
            <p:ph idx="1"/>
          </p:nvPr>
        </p:nvSpPr>
        <p:spPr/>
        <p:txBody>
          <a:bodyPr>
            <a:noAutofit/>
          </a:bodyPr>
          <a:lstStyle/>
          <a:p>
            <a:pPr marL="36900" indent="0">
              <a:buNone/>
            </a:pPr>
            <a:r>
              <a:rPr lang="en-US" sz="1800" kern="1200" dirty="0">
                <a:effectLst/>
                <a:latin typeface="Times New Roman" panose="02020603050405020304" pitchFamily="18" charset="0"/>
                <a:ea typeface="SimSun" panose="02010600030101010101" pitchFamily="2" charset="-122"/>
              </a:rPr>
              <a:t>A simple Library Management System which allows us to add new Students, add new books, issue books to specific students and return books. Also, we can check activity of borrowing books and returning books. And we can search for students by ID, Name, course and department. Also we can search for books by ID , Name,</a:t>
            </a:r>
          </a:p>
          <a:p>
            <a:pPr marL="36900" indent="0">
              <a:buNone/>
            </a:pPr>
            <a:r>
              <a:rPr lang="en-US" sz="1800" dirty="0">
                <a:effectLst/>
                <a:latin typeface="Times New Roman" panose="02020603050405020304" pitchFamily="18" charset="0"/>
                <a:ea typeface="SimSun" panose="02010600030101010101" pitchFamily="2" charset="-122"/>
              </a:rPr>
              <a:t>Publisher, price and Published Year. We can get the transaction log of borrowing books and returning books of</a:t>
            </a:r>
          </a:p>
          <a:p>
            <a:pPr marL="36900" indent="0">
              <a:buNone/>
            </a:pPr>
            <a:r>
              <a:rPr lang="en-US" sz="1800" dirty="0">
                <a:effectLst/>
                <a:latin typeface="Times New Roman" panose="02020603050405020304" pitchFamily="18" charset="0"/>
                <a:ea typeface="SimSun" panose="02010600030101010101" pitchFamily="2" charset="-122"/>
              </a:rPr>
              <a:t>Specific student and specific book.</a:t>
            </a:r>
          </a:p>
          <a:p>
            <a:pPr marL="36900" indent="0">
              <a:buNone/>
            </a:pPr>
            <a:r>
              <a:rPr lang="en-US" sz="1800" dirty="0">
                <a:effectLst/>
                <a:latin typeface="Times New Roman" panose="02020603050405020304" pitchFamily="18" charset="0"/>
                <a:ea typeface="SimSun" panose="02010600030101010101" pitchFamily="2" charset="-122"/>
              </a:rPr>
              <a:t>We used java with NetBeans and </a:t>
            </a:r>
            <a:r>
              <a:rPr lang="en-US" sz="1800" b="1" dirty="0">
                <a:solidFill>
                  <a:srgbClr val="FF0000"/>
                </a:solidFill>
                <a:effectLst/>
                <a:latin typeface="Times New Roman" panose="02020603050405020304" pitchFamily="18" charset="0"/>
                <a:ea typeface="SimSun" panose="02010600030101010101" pitchFamily="2" charset="-122"/>
              </a:rPr>
              <a:t>ORACLE</a:t>
            </a:r>
            <a:r>
              <a:rPr lang="en-US" sz="1800" dirty="0">
                <a:effectLst/>
                <a:latin typeface="Times New Roman" panose="02020603050405020304" pitchFamily="18" charset="0"/>
                <a:ea typeface="SimSun" panose="02010600030101010101" pitchFamily="2" charset="-122"/>
              </a:rPr>
              <a:t> Database for the project. </a:t>
            </a:r>
          </a:p>
          <a:p>
            <a:pPr marL="36900" indent="0">
              <a:buNone/>
            </a:pPr>
            <a:r>
              <a:rPr lang="en-US" sz="1800" dirty="0">
                <a:effectLst/>
                <a:latin typeface="Times New Roman" panose="02020603050405020304" pitchFamily="18" charset="0"/>
                <a:ea typeface="SimSun" panose="02010600030101010101" pitchFamily="2" charset="-122"/>
              </a:rPr>
              <a:t>Here we used Three Table </a:t>
            </a:r>
            <a:r>
              <a:rPr lang="en-US" sz="1800" b="1" dirty="0">
                <a:solidFill>
                  <a:srgbClr val="92D050"/>
                </a:solidFill>
                <a:effectLst/>
                <a:latin typeface="Times New Roman" panose="02020603050405020304" pitchFamily="18" charset="0"/>
                <a:ea typeface="SimSun" panose="02010600030101010101" pitchFamily="2" charset="-122"/>
              </a:rPr>
              <a:t>STUDENT</a:t>
            </a:r>
            <a:r>
              <a:rPr lang="en-US" sz="1800" dirty="0">
                <a:effectLst/>
                <a:latin typeface="Times New Roman" panose="02020603050405020304" pitchFamily="18" charset="0"/>
                <a:ea typeface="SimSun" panose="02010600030101010101" pitchFamily="2" charset="-122"/>
              </a:rPr>
              <a:t>, </a:t>
            </a:r>
            <a:r>
              <a:rPr lang="en-US" sz="1800" b="1" dirty="0">
                <a:solidFill>
                  <a:srgbClr val="92D050"/>
                </a:solidFill>
                <a:effectLst/>
                <a:latin typeface="Times New Roman" panose="02020603050405020304" pitchFamily="18" charset="0"/>
                <a:ea typeface="SimSun" panose="02010600030101010101" pitchFamily="2" charset="-122"/>
              </a:rPr>
              <a:t>BOOK</a:t>
            </a:r>
            <a:r>
              <a:rPr lang="en-US" sz="1800" dirty="0">
                <a:effectLst/>
                <a:latin typeface="Times New Roman" panose="02020603050405020304" pitchFamily="18" charset="0"/>
                <a:ea typeface="SimSun" panose="02010600030101010101" pitchFamily="2" charset="-122"/>
              </a:rPr>
              <a:t>, </a:t>
            </a:r>
            <a:r>
              <a:rPr lang="en-US" sz="1800" b="1" dirty="0">
                <a:solidFill>
                  <a:srgbClr val="92D050"/>
                </a:solidFill>
                <a:effectLst/>
                <a:latin typeface="Times New Roman" panose="02020603050405020304" pitchFamily="18" charset="0"/>
                <a:ea typeface="SimSun" panose="02010600030101010101" pitchFamily="2" charset="-122"/>
              </a:rPr>
              <a:t>ISSUE</a:t>
            </a:r>
            <a:r>
              <a:rPr lang="en-US" sz="1800" dirty="0">
                <a:effectLst/>
                <a:latin typeface="Times New Roman" panose="02020603050405020304" pitchFamily="18" charset="0"/>
                <a:ea typeface="SimSun" panose="02010600030101010101" pitchFamily="2" charset="-122"/>
              </a:rPr>
              <a:t>.  We used </a:t>
            </a:r>
            <a:r>
              <a:rPr lang="en-US" sz="1800" b="1" dirty="0">
                <a:solidFill>
                  <a:srgbClr val="FFFF00"/>
                </a:solidFill>
                <a:effectLst/>
                <a:latin typeface="Times New Roman" panose="02020603050405020304" pitchFamily="18" charset="0"/>
                <a:ea typeface="SimSun" panose="02010600030101010101" pitchFamily="2" charset="-122"/>
              </a:rPr>
              <a:t>INSERT</a:t>
            </a:r>
            <a:r>
              <a:rPr lang="en-US" sz="1800" dirty="0">
                <a:effectLst/>
                <a:latin typeface="Times New Roman" panose="02020603050405020304" pitchFamily="18" charset="0"/>
                <a:ea typeface="SimSun" panose="02010600030101010101" pitchFamily="2" charset="-122"/>
              </a:rPr>
              <a:t> , </a:t>
            </a:r>
            <a:r>
              <a:rPr lang="en-US" sz="1800" b="1" dirty="0">
                <a:solidFill>
                  <a:srgbClr val="FFFF00"/>
                </a:solidFill>
                <a:effectLst/>
                <a:latin typeface="Times New Roman" panose="02020603050405020304" pitchFamily="18" charset="0"/>
                <a:ea typeface="SimSun" panose="02010600030101010101" pitchFamily="2" charset="-122"/>
              </a:rPr>
              <a:t>CREATE</a:t>
            </a:r>
            <a:r>
              <a:rPr lang="en-US" sz="1800" dirty="0">
                <a:effectLst/>
                <a:latin typeface="Times New Roman" panose="02020603050405020304" pitchFamily="18" charset="0"/>
                <a:ea typeface="SimSun" panose="02010600030101010101" pitchFamily="2" charset="-122"/>
              </a:rPr>
              <a:t>, </a:t>
            </a:r>
            <a:r>
              <a:rPr lang="en-US" sz="1800" b="1" dirty="0">
                <a:solidFill>
                  <a:srgbClr val="FFFF00"/>
                </a:solidFill>
                <a:effectLst/>
                <a:latin typeface="Times New Roman" panose="02020603050405020304" pitchFamily="18" charset="0"/>
                <a:ea typeface="SimSun" panose="02010600030101010101" pitchFamily="2" charset="-122"/>
              </a:rPr>
              <a:t>UPDATE</a:t>
            </a:r>
            <a:r>
              <a:rPr lang="en-US" sz="1800" dirty="0">
                <a:effectLst/>
                <a:latin typeface="Times New Roman" panose="02020603050405020304" pitchFamily="18" charset="0"/>
                <a:ea typeface="SimSun" panose="02010600030101010101" pitchFamily="2" charset="-122"/>
              </a:rPr>
              <a:t>, </a:t>
            </a:r>
            <a:r>
              <a:rPr lang="en-US" sz="1800" b="1" dirty="0">
                <a:solidFill>
                  <a:srgbClr val="FFFF00"/>
                </a:solidFill>
                <a:effectLst/>
                <a:latin typeface="Times New Roman" panose="02020603050405020304" pitchFamily="18" charset="0"/>
                <a:ea typeface="SimSun" panose="02010600030101010101" pitchFamily="2" charset="-122"/>
              </a:rPr>
              <a:t>SELECT</a:t>
            </a:r>
            <a:r>
              <a:rPr lang="en-US" sz="1800" dirty="0">
                <a:effectLst/>
                <a:latin typeface="Times New Roman" panose="02020603050405020304" pitchFamily="18" charset="0"/>
                <a:ea typeface="SimSun" panose="02010600030101010101" pitchFamily="2" charset="-122"/>
              </a:rPr>
              <a:t>, </a:t>
            </a:r>
            <a:r>
              <a:rPr lang="en-US" sz="1800" b="1" dirty="0">
                <a:solidFill>
                  <a:srgbClr val="FFFF00"/>
                </a:solidFill>
                <a:effectLst/>
                <a:latin typeface="Times New Roman" panose="02020603050405020304" pitchFamily="18" charset="0"/>
                <a:ea typeface="SimSun" panose="02010600030101010101" pitchFamily="2" charset="-122"/>
              </a:rPr>
              <a:t>INNER JOIN</a:t>
            </a:r>
            <a:r>
              <a:rPr lang="en-US" sz="1800" b="1" dirty="0">
                <a:effectLst/>
                <a:latin typeface="Times New Roman" panose="02020603050405020304" pitchFamily="18" charset="0"/>
                <a:ea typeface="SimSun" panose="02010600030101010101" pitchFamily="2" charset="-122"/>
              </a:rPr>
              <a:t>, </a:t>
            </a:r>
            <a:r>
              <a:rPr lang="en-US" sz="1800" b="1" dirty="0">
                <a:solidFill>
                  <a:srgbClr val="FFFF00"/>
                </a:solidFill>
                <a:effectLst/>
                <a:latin typeface="Times New Roman" panose="02020603050405020304" pitchFamily="18" charset="0"/>
                <a:ea typeface="SimSun" panose="02010600030101010101" pitchFamily="2" charset="-122"/>
              </a:rPr>
              <a:t>LEFT OUTER JOIN </a:t>
            </a:r>
            <a:r>
              <a:rPr lang="en-US" sz="1800" b="1" dirty="0">
                <a:effectLst/>
                <a:latin typeface="Times New Roman" panose="02020603050405020304" pitchFamily="18" charset="0"/>
                <a:ea typeface="SimSun" panose="02010600030101010101" pitchFamily="2" charset="-122"/>
              </a:rPr>
              <a:t>,</a:t>
            </a:r>
            <a:r>
              <a:rPr lang="en-US" sz="1800" b="1" dirty="0">
                <a:solidFill>
                  <a:srgbClr val="FFFF00"/>
                </a:solidFill>
                <a:effectLst/>
                <a:latin typeface="Times New Roman" panose="02020603050405020304" pitchFamily="18" charset="0"/>
                <a:ea typeface="SimSun" panose="02010600030101010101" pitchFamily="2" charset="-122"/>
              </a:rPr>
              <a:t>RIGHT OUTER JOIN </a:t>
            </a:r>
            <a:r>
              <a:rPr lang="en-US" sz="1800" dirty="0">
                <a:effectLst/>
                <a:latin typeface="Times New Roman" panose="02020603050405020304" pitchFamily="18" charset="0"/>
                <a:ea typeface="SimSun" panose="02010600030101010101" pitchFamily="2" charset="-122"/>
              </a:rPr>
              <a:t>in various ways and also in used some SUB-QUERY.</a:t>
            </a:r>
          </a:p>
        </p:txBody>
      </p:sp>
    </p:spTree>
    <p:extLst>
      <p:ext uri="{BB962C8B-B14F-4D97-AF65-F5344CB8AC3E}">
        <p14:creationId xmlns:p14="http://schemas.microsoft.com/office/powerpoint/2010/main" val="53278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47E0B-A8FC-41DE-BAB5-AF733FB8B023}"/>
              </a:ext>
            </a:extLst>
          </p:cNvPr>
          <p:cNvPicPr>
            <a:picLocks noChangeAspect="1"/>
          </p:cNvPicPr>
          <p:nvPr/>
        </p:nvPicPr>
        <p:blipFill>
          <a:blip r:embed="rId2"/>
          <a:stretch>
            <a:fillRect/>
          </a:stretch>
        </p:blipFill>
        <p:spPr>
          <a:xfrm>
            <a:off x="6338097" y="1629879"/>
            <a:ext cx="5702828" cy="3389280"/>
          </a:xfrm>
          <a:prstGeom prst="rect">
            <a:avLst/>
          </a:prstGeom>
        </p:spPr>
      </p:pic>
      <p:sp>
        <p:nvSpPr>
          <p:cNvPr id="4" name="TextBox 3">
            <a:extLst>
              <a:ext uri="{FF2B5EF4-FFF2-40B4-BE49-F238E27FC236}">
                <a16:creationId xmlns:a16="http://schemas.microsoft.com/office/drawing/2014/main" id="{2373B335-5D2F-4740-8A1E-7A9DA85AE4A2}"/>
              </a:ext>
            </a:extLst>
          </p:cNvPr>
          <p:cNvSpPr txBox="1"/>
          <p:nvPr/>
        </p:nvSpPr>
        <p:spPr>
          <a:xfrm>
            <a:off x="151076" y="1463244"/>
            <a:ext cx="7084612" cy="3764877"/>
          </a:xfrm>
          <a:prstGeom prst="rect">
            <a:avLst/>
          </a:prstGeom>
          <a:noFill/>
        </p:spPr>
        <p:txBody>
          <a:bodyPr wrap="square" rtlCol="0">
            <a:spAutoFit/>
          </a:bodyPr>
          <a:lstStyle/>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Here we have 10 options’:</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1.New Students: adds new students into STUDENTS database Table.</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2.New Books: adds new books into BOOKS database Table.</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3.Statistics: show statistics of issue books and return books in two different table view.</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4.Return Books: Return books, From ISSUE database Table.</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5.Iusse Books: Issue books to ISSUE Database table.</a:t>
            </a:r>
          </a:p>
          <a:p>
            <a:pPr marL="0" marR="0" indent="0">
              <a:lnSpc>
                <a:spcPct val="200000"/>
              </a:lnSpc>
              <a:spcBef>
                <a:spcPts val="0"/>
              </a:spcBef>
              <a:spcAft>
                <a:spcPts val="0"/>
              </a:spcAft>
            </a:pPr>
            <a:r>
              <a:rPr lang="en-US" sz="1100" dirty="0">
                <a:latin typeface="Times New Roman" panose="02020603050405020304" pitchFamily="18" charset="0"/>
                <a:ea typeface="SimSun" panose="02010600030101010101" pitchFamily="2" charset="-122"/>
                <a:cs typeface="Times New Roman" panose="02020603050405020304" pitchFamily="18" charset="0"/>
              </a:rPr>
              <a:t>6.Student info: here we can search for student’s by their ID, NAME, course Name, Department Name.</a:t>
            </a:r>
          </a:p>
          <a:p>
            <a:pPr marL="0" marR="0" indent="0">
              <a:lnSpc>
                <a:spcPct val="200000"/>
              </a:lnSpc>
              <a:spcBef>
                <a:spcPts val="0"/>
              </a:spcBef>
              <a:spcAft>
                <a:spcPts val="0"/>
              </a:spcAft>
            </a:pP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7.Student Status: </a:t>
            </a:r>
            <a:r>
              <a:rPr lang="en-US" sz="1100" dirty="0">
                <a:effectLst/>
                <a:latin typeface="Times New Roman" panose="02020603050405020304" pitchFamily="18" charset="0"/>
                <a:ea typeface="SimSun" panose="02010600030101010101" pitchFamily="2" charset="-122"/>
              </a:rPr>
              <a:t>We can get the transaction log of borrowing books and returning books of Specific student .</a:t>
            </a:r>
          </a:p>
          <a:p>
            <a:pPr marL="0" marR="0" indent="0">
              <a:lnSpc>
                <a:spcPct val="200000"/>
              </a:lnSpc>
              <a:spcBef>
                <a:spcPts val="0"/>
              </a:spcBef>
              <a:spcAft>
                <a:spcPts val="0"/>
              </a:spcAft>
            </a:pPr>
            <a:r>
              <a:rPr lang="en-US" sz="1100" dirty="0">
                <a:latin typeface="Times New Roman" panose="02020603050405020304" pitchFamily="18" charset="0"/>
                <a:ea typeface="SimSun" panose="02010600030101010101" pitchFamily="2" charset="-122"/>
              </a:rPr>
              <a:t>8.Book info: we can search for Books by ID, Name, Publisher, Price, Publisher year.</a:t>
            </a:r>
          </a:p>
          <a:p>
            <a:pPr marL="0" marR="0" indent="0">
              <a:lnSpc>
                <a:spcPct val="200000"/>
              </a:lnSpc>
              <a:spcBef>
                <a:spcPts val="0"/>
              </a:spcBef>
              <a:spcAft>
                <a:spcPts val="0"/>
              </a:spcAft>
            </a:pPr>
            <a:r>
              <a:rPr lang="en-US" sz="1100" dirty="0">
                <a:effectLst/>
                <a:latin typeface="Times New Roman" panose="02020603050405020304" pitchFamily="18" charset="0"/>
                <a:ea typeface="SimSun" panose="02010600030101010101" pitchFamily="2" charset="-122"/>
              </a:rPr>
              <a:t>9</a:t>
            </a:r>
            <a:r>
              <a:rPr lang="en-US" sz="1100" dirty="0">
                <a:latin typeface="Times New Roman" panose="02020603050405020304" pitchFamily="18" charset="0"/>
                <a:ea typeface="SimSun" panose="02010600030101010101" pitchFamily="2" charset="-122"/>
              </a:rPr>
              <a:t>.Book Status: </a:t>
            </a: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dirty="0">
                <a:effectLst/>
                <a:latin typeface="Times New Roman" panose="02020603050405020304" pitchFamily="18" charset="0"/>
                <a:ea typeface="SimSun" panose="02010600030101010101" pitchFamily="2" charset="-122"/>
              </a:rPr>
              <a:t>We can get the transaction log of borrowing books and returning books of Specific Boos.</a:t>
            </a:r>
            <a:endParaRPr lang="en-US" sz="1100" dirty="0">
              <a:latin typeface="Times New Roman" panose="02020603050405020304" pitchFamily="18" charset="0"/>
              <a:ea typeface="SimSun" panose="02010600030101010101" pitchFamily="2" charset="-122"/>
            </a:endParaRPr>
          </a:p>
          <a:p>
            <a:pPr marL="0" marR="0" indent="0">
              <a:lnSpc>
                <a:spcPct val="200000"/>
              </a:lnSpc>
              <a:spcBef>
                <a:spcPts val="0"/>
              </a:spcBef>
              <a:spcAft>
                <a:spcPts val="0"/>
              </a:spcAft>
            </a:pPr>
            <a:r>
              <a:rPr lang="en-US" sz="1100" dirty="0">
                <a:latin typeface="Times New Roman" panose="02020603050405020304" pitchFamily="18" charset="0"/>
                <a:ea typeface="SimSun" panose="02010600030101010101" pitchFamily="2" charset="-122"/>
                <a:cs typeface="Times New Roman" panose="02020603050405020304" pitchFamily="18" charset="0"/>
              </a:rPr>
              <a:t>10</a:t>
            </a:r>
            <a:r>
              <a:rPr lang="en-US" sz="1100" kern="1200" dirty="0">
                <a:effectLst/>
                <a:latin typeface="Times New Roman" panose="02020603050405020304" pitchFamily="18" charset="0"/>
                <a:ea typeface="SimSun" panose="02010600030101010101" pitchFamily="2" charset="-122"/>
                <a:cs typeface="Times New Roman" panose="02020603050405020304" pitchFamily="18" charset="0"/>
              </a:rPr>
              <a:t>.Logout: logout from software.</a:t>
            </a:r>
          </a:p>
        </p:txBody>
      </p:sp>
      <p:sp>
        <p:nvSpPr>
          <p:cNvPr id="6" name="TextBox 5">
            <a:extLst>
              <a:ext uri="{FF2B5EF4-FFF2-40B4-BE49-F238E27FC236}">
                <a16:creationId xmlns:a16="http://schemas.microsoft.com/office/drawing/2014/main" id="{A8359709-FD7F-415C-852A-97C8DA8666BA}"/>
              </a:ext>
            </a:extLst>
          </p:cNvPr>
          <p:cNvSpPr txBox="1"/>
          <p:nvPr/>
        </p:nvSpPr>
        <p:spPr>
          <a:xfrm>
            <a:off x="151076" y="878469"/>
            <a:ext cx="2896947" cy="584775"/>
          </a:xfrm>
          <a:prstGeom prst="rect">
            <a:avLst/>
          </a:prstGeom>
          <a:noFill/>
        </p:spPr>
        <p:txBody>
          <a:bodyPr wrap="none" rtlCol="0">
            <a:spAutoFit/>
          </a:bodyPr>
          <a:lstStyle/>
          <a:p>
            <a:r>
              <a:rPr lang="en-US" sz="3200" b="1" dirty="0">
                <a:solidFill>
                  <a:schemeClr val="tx2"/>
                </a:solidFill>
                <a:latin typeface="Arial Black" panose="020B0A04020102020204" pitchFamily="34" charset="0"/>
              </a:rPr>
              <a:t>MAIN MENU</a:t>
            </a:r>
          </a:p>
        </p:txBody>
      </p:sp>
    </p:spTree>
    <p:extLst>
      <p:ext uri="{BB962C8B-B14F-4D97-AF65-F5344CB8AC3E}">
        <p14:creationId xmlns:p14="http://schemas.microsoft.com/office/powerpoint/2010/main" val="279882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7472DB-967C-41C7-81C2-777482996D4C}"/>
              </a:ext>
            </a:extLst>
          </p:cNvPr>
          <p:cNvSpPr txBox="1"/>
          <p:nvPr/>
        </p:nvSpPr>
        <p:spPr>
          <a:xfrm>
            <a:off x="318053" y="1121134"/>
            <a:ext cx="7990201" cy="584775"/>
          </a:xfrm>
          <a:prstGeom prst="rect">
            <a:avLst/>
          </a:prstGeom>
          <a:noFill/>
        </p:spPr>
        <p:txBody>
          <a:bodyPr wrap="none" rtlCol="0">
            <a:spAutoFit/>
          </a:bodyPr>
          <a:lstStyle/>
          <a:p>
            <a:r>
              <a:rPr lang="en-US" sz="3200" b="1" kern="1200" dirty="0">
                <a:solidFill>
                  <a:srgbClr val="FFFF00"/>
                </a:solidFill>
                <a:effectLst/>
                <a:latin typeface="Arial Black" panose="020B0A04020102020204" pitchFamily="34" charset="0"/>
                <a:ea typeface="SimSun" panose="02010600030101010101" pitchFamily="2" charset="-122"/>
                <a:cs typeface="Times New Roman" panose="02020603050405020304" pitchFamily="18" charset="0"/>
              </a:rPr>
              <a:t>CREATE</a:t>
            </a:r>
            <a:r>
              <a:rPr lang="en-US" sz="3200" b="1"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2400" b="1"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statement </a:t>
            </a:r>
            <a:r>
              <a:rPr lang="en-US" sz="2400" b="1" dirty="0">
                <a:solidFill>
                  <a:schemeClr val="tx2"/>
                </a:solidFill>
                <a:latin typeface="Arial Black" panose="020B0A04020102020204" pitchFamily="34" charset="0"/>
                <a:ea typeface="SimSun" panose="02010600030101010101" pitchFamily="2" charset="-122"/>
                <a:cs typeface="Times New Roman" panose="02020603050405020304" pitchFamily="18" charset="0"/>
              </a:rPr>
              <a:t>for </a:t>
            </a:r>
            <a:r>
              <a:rPr lang="en-US" sz="3200" b="1" kern="1200" dirty="0">
                <a:solidFill>
                  <a:srgbClr val="92D050"/>
                </a:solidFill>
                <a:effectLst/>
                <a:latin typeface="Arial Black" panose="020B0A04020102020204" pitchFamily="34" charset="0"/>
                <a:ea typeface="SimSun" panose="02010600030101010101" pitchFamily="2" charset="-122"/>
                <a:cs typeface="Times New Roman" panose="02020603050405020304" pitchFamily="18" charset="0"/>
              </a:rPr>
              <a:t>STUDENT</a:t>
            </a:r>
            <a:r>
              <a:rPr lang="en-US" sz="3200" b="1"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2400" b="1"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table</a:t>
            </a:r>
            <a:endPar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B2D12E2F-5B30-44C0-8834-6A5715B95DFE}"/>
              </a:ext>
            </a:extLst>
          </p:cNvPr>
          <p:cNvPicPr/>
          <p:nvPr/>
        </p:nvPicPr>
        <p:blipFill>
          <a:blip r:embed="rId2"/>
          <a:stretch>
            <a:fillRect/>
          </a:stretch>
        </p:blipFill>
        <p:spPr>
          <a:xfrm>
            <a:off x="1963970" y="3835552"/>
            <a:ext cx="6551877" cy="1778069"/>
          </a:xfrm>
          <a:prstGeom prst="rect">
            <a:avLst/>
          </a:prstGeom>
        </p:spPr>
      </p:pic>
      <p:pic>
        <p:nvPicPr>
          <p:cNvPr id="5" name="Picture 4">
            <a:extLst>
              <a:ext uri="{FF2B5EF4-FFF2-40B4-BE49-F238E27FC236}">
                <a16:creationId xmlns:a16="http://schemas.microsoft.com/office/drawing/2014/main" id="{B0B1D011-5465-4A4A-B483-9C60826E3F55}"/>
              </a:ext>
            </a:extLst>
          </p:cNvPr>
          <p:cNvPicPr>
            <a:picLocks noChangeAspect="1"/>
          </p:cNvPicPr>
          <p:nvPr/>
        </p:nvPicPr>
        <p:blipFill>
          <a:blip r:embed="rId3"/>
          <a:stretch>
            <a:fillRect/>
          </a:stretch>
        </p:blipFill>
        <p:spPr>
          <a:xfrm>
            <a:off x="2952947" y="1769557"/>
            <a:ext cx="4441765" cy="1866632"/>
          </a:xfrm>
          <a:prstGeom prst="rect">
            <a:avLst/>
          </a:prstGeom>
        </p:spPr>
      </p:pic>
    </p:spTree>
    <p:extLst>
      <p:ext uri="{BB962C8B-B14F-4D97-AF65-F5344CB8AC3E}">
        <p14:creationId xmlns:p14="http://schemas.microsoft.com/office/powerpoint/2010/main" val="4422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77D429-F821-42A7-A5A8-4838B5CFA4C5}"/>
              </a:ext>
            </a:extLst>
          </p:cNvPr>
          <p:cNvSpPr txBox="1"/>
          <p:nvPr/>
        </p:nvSpPr>
        <p:spPr>
          <a:xfrm>
            <a:off x="492980" y="873375"/>
            <a:ext cx="4023089" cy="584775"/>
          </a:xfrm>
          <a:prstGeom prst="rect">
            <a:avLst/>
          </a:prstGeom>
          <a:noFill/>
        </p:spPr>
        <p:txBody>
          <a:bodyPr wrap="none" rtlCol="0">
            <a:spAutoFit/>
          </a:bodyPr>
          <a:lstStyle/>
          <a:p>
            <a:r>
              <a:rPr lang="en-US" sz="3200" b="1" dirty="0">
                <a:solidFill>
                  <a:schemeClr val="tx2"/>
                </a:solidFill>
                <a:latin typeface="Arial Black" panose="020B0A04020102020204" pitchFamily="34" charset="0"/>
              </a:rPr>
              <a:t>Add new Student</a:t>
            </a:r>
          </a:p>
        </p:txBody>
      </p:sp>
      <p:pic>
        <p:nvPicPr>
          <p:cNvPr id="4" name="Picture 3">
            <a:extLst>
              <a:ext uri="{FF2B5EF4-FFF2-40B4-BE49-F238E27FC236}">
                <a16:creationId xmlns:a16="http://schemas.microsoft.com/office/drawing/2014/main" id="{C0E79477-DD94-4D47-A5A5-D5FA26E81A6C}"/>
              </a:ext>
            </a:extLst>
          </p:cNvPr>
          <p:cNvPicPr>
            <a:picLocks noChangeAspect="1"/>
          </p:cNvPicPr>
          <p:nvPr/>
        </p:nvPicPr>
        <p:blipFill>
          <a:blip r:embed="rId2"/>
          <a:stretch>
            <a:fillRect/>
          </a:stretch>
        </p:blipFill>
        <p:spPr>
          <a:xfrm>
            <a:off x="5192201" y="1458150"/>
            <a:ext cx="6859112" cy="3798889"/>
          </a:xfrm>
          <a:prstGeom prst="rect">
            <a:avLst/>
          </a:prstGeom>
        </p:spPr>
      </p:pic>
      <p:pic>
        <p:nvPicPr>
          <p:cNvPr id="6" name="Picture 5">
            <a:extLst>
              <a:ext uri="{FF2B5EF4-FFF2-40B4-BE49-F238E27FC236}">
                <a16:creationId xmlns:a16="http://schemas.microsoft.com/office/drawing/2014/main" id="{62BA3839-CD41-4E9F-A10F-A628F716660A}"/>
              </a:ext>
            </a:extLst>
          </p:cNvPr>
          <p:cNvPicPr/>
          <p:nvPr/>
        </p:nvPicPr>
        <p:blipFill>
          <a:blip r:embed="rId3"/>
          <a:stretch>
            <a:fillRect/>
          </a:stretch>
        </p:blipFill>
        <p:spPr>
          <a:xfrm>
            <a:off x="492980" y="2142030"/>
            <a:ext cx="4516342" cy="2167576"/>
          </a:xfrm>
          <a:prstGeom prst="rect">
            <a:avLst/>
          </a:prstGeom>
        </p:spPr>
      </p:pic>
      <p:sp>
        <p:nvSpPr>
          <p:cNvPr id="10" name="TextBox 9">
            <a:extLst>
              <a:ext uri="{FF2B5EF4-FFF2-40B4-BE49-F238E27FC236}">
                <a16:creationId xmlns:a16="http://schemas.microsoft.com/office/drawing/2014/main" id="{781AD859-A65C-4C6C-BECA-3732079E0BE2}"/>
              </a:ext>
            </a:extLst>
          </p:cNvPr>
          <p:cNvSpPr txBox="1"/>
          <p:nvPr/>
        </p:nvSpPr>
        <p:spPr>
          <a:xfrm>
            <a:off x="492980" y="1514247"/>
            <a:ext cx="4350230" cy="738664"/>
          </a:xfrm>
          <a:prstGeom prst="rect">
            <a:avLst/>
          </a:prstGeom>
          <a:noFill/>
        </p:spPr>
        <p:txBody>
          <a:bodyPr wrap="none" rtlCol="0">
            <a:spAutoFit/>
          </a:bodyPr>
          <a:lstStyle/>
          <a:p>
            <a:r>
              <a:rPr lang="en-US" sz="2400" b="1" kern="1200"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INSERT</a:t>
            </a:r>
            <a:r>
              <a:rPr lang="en-US"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rPr>
              <a:t>ing</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rPr>
              <a:t>values in </a:t>
            </a:r>
            <a:r>
              <a:rPr lang="en-US" sz="2000"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STUDENT</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solidFill>
                  <a:schemeClr val="tx2"/>
                </a:solidFill>
                <a:effectLst/>
                <a:latin typeface="Times New Roman" panose="02020603050405020304" pitchFamily="18" charset="0"/>
                <a:ea typeface="SimSun" panose="02010600030101010101" pitchFamily="2" charset="-122"/>
                <a:cs typeface="Times New Roman" panose="02020603050405020304" pitchFamily="18" charset="0"/>
              </a:rPr>
              <a:t>Table</a:t>
            </a:r>
          </a:p>
          <a:p>
            <a:endParaRPr lang="en-US" dirty="0"/>
          </a:p>
        </p:txBody>
      </p:sp>
    </p:spTree>
    <p:extLst>
      <p:ext uri="{BB962C8B-B14F-4D97-AF65-F5344CB8AC3E}">
        <p14:creationId xmlns:p14="http://schemas.microsoft.com/office/powerpoint/2010/main" val="14863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C8FB3-90BF-4BC8-98E0-F5A9BE32B67E}"/>
              </a:ext>
            </a:extLst>
          </p:cNvPr>
          <p:cNvSpPr txBox="1"/>
          <p:nvPr/>
        </p:nvSpPr>
        <p:spPr>
          <a:xfrm>
            <a:off x="429370" y="1073427"/>
            <a:ext cx="6924781" cy="584775"/>
          </a:xfrm>
          <a:prstGeom prst="rect">
            <a:avLst/>
          </a:prstGeom>
          <a:noFill/>
        </p:spPr>
        <p:txBody>
          <a:bodyPr wrap="none" rtlCol="0">
            <a:spAutoFit/>
          </a:bodyPr>
          <a:lstStyle/>
          <a:p>
            <a:r>
              <a:rPr lang="en-US" sz="3200" b="1" kern="1200" dirty="0">
                <a:solidFill>
                  <a:srgbClr val="FFFF00"/>
                </a:solidFill>
                <a:effectLst/>
                <a:latin typeface="Arial Black" panose="020B0A04020102020204" pitchFamily="34" charset="0"/>
                <a:ea typeface="SimSun" panose="02010600030101010101" pitchFamily="2" charset="-122"/>
                <a:cs typeface="Times New Roman" panose="02020603050405020304" pitchFamily="18" charset="0"/>
              </a:rPr>
              <a:t>CREATE</a:t>
            </a:r>
            <a:r>
              <a:rPr lang="en-US" sz="3200" kern="1200" dirty="0">
                <a:effectLst/>
                <a:latin typeface="Arial Black" panose="020B0A04020102020204" pitchFamily="34" charset="0"/>
                <a:ea typeface="SimSun" panose="02010600030101010101" pitchFamily="2" charset="-122"/>
                <a:cs typeface="Times New Roman" panose="02020603050405020304" pitchFamily="18" charset="0"/>
              </a:rPr>
              <a:t> </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statement</a:t>
            </a:r>
            <a:r>
              <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for</a:t>
            </a:r>
            <a:r>
              <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3200" b="1" kern="1200" dirty="0">
                <a:solidFill>
                  <a:srgbClr val="92D050"/>
                </a:solidFill>
                <a:effectLst/>
                <a:latin typeface="Arial Black" panose="020B0A04020102020204" pitchFamily="34" charset="0"/>
                <a:ea typeface="SimSun" panose="02010600030101010101" pitchFamily="2" charset="-122"/>
                <a:cs typeface="Times New Roman" panose="02020603050405020304" pitchFamily="18" charset="0"/>
              </a:rPr>
              <a:t>BOOK</a:t>
            </a:r>
            <a:r>
              <a:rPr lang="en-US" sz="3200" kern="1200" dirty="0">
                <a:effectLst/>
                <a:latin typeface="Arial Black" panose="020B0A04020102020204" pitchFamily="34" charset="0"/>
                <a:ea typeface="SimSun" panose="02010600030101010101" pitchFamily="2" charset="-122"/>
                <a:cs typeface="Times New Roman" panose="02020603050405020304" pitchFamily="18" charset="0"/>
              </a:rPr>
              <a:t> </a:t>
            </a:r>
            <a:r>
              <a:rPr lang="en-US" sz="2400" dirty="0">
                <a:solidFill>
                  <a:schemeClr val="tx2"/>
                </a:solidFill>
                <a:latin typeface="Arial Black" panose="020B0A04020102020204" pitchFamily="34" charset="0"/>
                <a:ea typeface="SimSun" panose="02010600030101010101" pitchFamily="2" charset="-122"/>
                <a:cs typeface="Times New Roman" panose="02020603050405020304" pitchFamily="18" charset="0"/>
              </a:rPr>
              <a:t>t</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able</a:t>
            </a:r>
            <a:endPar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5BE9EB32-FE22-446B-9CAB-E498E99FA23D}"/>
              </a:ext>
            </a:extLst>
          </p:cNvPr>
          <p:cNvPicPr/>
          <p:nvPr/>
        </p:nvPicPr>
        <p:blipFill>
          <a:blip r:embed="rId2"/>
          <a:stretch>
            <a:fillRect/>
          </a:stretch>
        </p:blipFill>
        <p:spPr>
          <a:xfrm>
            <a:off x="2114564" y="4195282"/>
            <a:ext cx="6924781" cy="1473558"/>
          </a:xfrm>
          <a:prstGeom prst="rect">
            <a:avLst/>
          </a:prstGeom>
        </p:spPr>
      </p:pic>
      <p:pic>
        <p:nvPicPr>
          <p:cNvPr id="5" name="Picture 4">
            <a:extLst>
              <a:ext uri="{FF2B5EF4-FFF2-40B4-BE49-F238E27FC236}">
                <a16:creationId xmlns:a16="http://schemas.microsoft.com/office/drawing/2014/main" id="{0A94B51B-1D95-4A48-A2E7-21E1643B8C9D}"/>
              </a:ext>
            </a:extLst>
          </p:cNvPr>
          <p:cNvPicPr>
            <a:picLocks noChangeAspect="1"/>
          </p:cNvPicPr>
          <p:nvPr/>
        </p:nvPicPr>
        <p:blipFill>
          <a:blip r:embed="rId3"/>
          <a:stretch>
            <a:fillRect/>
          </a:stretch>
        </p:blipFill>
        <p:spPr>
          <a:xfrm>
            <a:off x="2695813" y="1801700"/>
            <a:ext cx="5477224" cy="2078537"/>
          </a:xfrm>
          <a:prstGeom prst="rect">
            <a:avLst/>
          </a:prstGeom>
        </p:spPr>
      </p:pic>
    </p:spTree>
    <p:extLst>
      <p:ext uri="{BB962C8B-B14F-4D97-AF65-F5344CB8AC3E}">
        <p14:creationId xmlns:p14="http://schemas.microsoft.com/office/powerpoint/2010/main" val="22786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A00700-A3F9-452A-ABE0-FA135788B6E7}"/>
              </a:ext>
            </a:extLst>
          </p:cNvPr>
          <p:cNvSpPr txBox="1"/>
          <p:nvPr/>
        </p:nvSpPr>
        <p:spPr>
          <a:xfrm>
            <a:off x="620202" y="1280160"/>
            <a:ext cx="2816027" cy="584775"/>
          </a:xfrm>
          <a:prstGeom prst="rect">
            <a:avLst/>
          </a:prstGeom>
          <a:noFill/>
        </p:spPr>
        <p:txBody>
          <a:bodyPr wrap="none" rtlCol="0">
            <a:spAutoFit/>
          </a:bodyPr>
          <a:lstStyle/>
          <a:p>
            <a:r>
              <a:rPr lang="en-US" sz="3200" b="1" kern="1200" dirty="0">
                <a:solidFill>
                  <a:schemeClr val="tx2"/>
                </a:solidFill>
                <a:effectLst/>
                <a:latin typeface="Arial Black" panose="020B0A04020102020204" pitchFamily="34" charset="0"/>
                <a:ea typeface="SimSun" panose="02010600030101010101" pitchFamily="2" charset="-122"/>
              </a:rPr>
              <a:t>Add </a:t>
            </a:r>
            <a:r>
              <a:rPr lang="en-US" sz="2400" kern="1200" dirty="0">
                <a:solidFill>
                  <a:schemeClr val="tx2"/>
                </a:solidFill>
                <a:effectLst/>
                <a:latin typeface="Arial Black" panose="020B0A04020102020204" pitchFamily="34" charset="0"/>
                <a:ea typeface="SimSun" panose="02010600030101010101" pitchFamily="2" charset="-122"/>
              </a:rPr>
              <a:t>new book</a:t>
            </a:r>
            <a:endParaRPr lang="en-US" sz="3200" dirty="0">
              <a:solidFill>
                <a:schemeClr val="tx2"/>
              </a:solidFill>
              <a:latin typeface="Arial Black" panose="020B0A04020102020204" pitchFamily="34" charset="0"/>
            </a:endParaRPr>
          </a:p>
        </p:txBody>
      </p:sp>
      <p:pic>
        <p:nvPicPr>
          <p:cNvPr id="5" name="Picture 4">
            <a:extLst>
              <a:ext uri="{FF2B5EF4-FFF2-40B4-BE49-F238E27FC236}">
                <a16:creationId xmlns:a16="http://schemas.microsoft.com/office/drawing/2014/main" id="{29A96FBD-CAF1-43DF-BA6A-4786EC833D0B}"/>
              </a:ext>
            </a:extLst>
          </p:cNvPr>
          <p:cNvPicPr>
            <a:picLocks noChangeAspect="1"/>
          </p:cNvPicPr>
          <p:nvPr/>
        </p:nvPicPr>
        <p:blipFill>
          <a:blip r:embed="rId2"/>
          <a:stretch>
            <a:fillRect/>
          </a:stretch>
        </p:blipFill>
        <p:spPr>
          <a:xfrm>
            <a:off x="5184621" y="1947828"/>
            <a:ext cx="6792694" cy="3779318"/>
          </a:xfrm>
          <a:prstGeom prst="rect">
            <a:avLst/>
          </a:prstGeom>
        </p:spPr>
      </p:pic>
      <p:sp>
        <p:nvSpPr>
          <p:cNvPr id="7" name="TextBox 6">
            <a:extLst>
              <a:ext uri="{FF2B5EF4-FFF2-40B4-BE49-F238E27FC236}">
                <a16:creationId xmlns:a16="http://schemas.microsoft.com/office/drawing/2014/main" id="{4F1E84DD-B3B0-42A1-B9FF-36A77BFEC78E}"/>
              </a:ext>
            </a:extLst>
          </p:cNvPr>
          <p:cNvSpPr txBox="1"/>
          <p:nvPr/>
        </p:nvSpPr>
        <p:spPr>
          <a:xfrm>
            <a:off x="620202" y="2158333"/>
            <a:ext cx="6094674" cy="461665"/>
          </a:xfrm>
          <a:prstGeom prst="rect">
            <a:avLst/>
          </a:prstGeom>
          <a:noFill/>
        </p:spPr>
        <p:txBody>
          <a:bodyPr wrap="square">
            <a:spAutoFit/>
          </a:bodyPr>
          <a:lstStyle/>
          <a:p>
            <a:r>
              <a:rPr lang="en-US" sz="2400" b="1" kern="1200" dirty="0">
                <a:solidFill>
                  <a:srgbClr val="FFFF00"/>
                </a:solidFill>
                <a:effectLst/>
                <a:latin typeface="Arial Black" panose="020B0A04020102020204" pitchFamily="34" charset="0"/>
                <a:ea typeface="SimSun" panose="02010600030101010101" pitchFamily="2" charset="-122"/>
                <a:cs typeface="Times New Roman" panose="02020603050405020304" pitchFamily="18" charset="0"/>
              </a:rPr>
              <a:t>Inserting</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values in </a:t>
            </a:r>
            <a:r>
              <a:rPr lang="en-US" sz="2000" b="1" kern="1200" dirty="0">
                <a:solidFill>
                  <a:srgbClr val="92D050"/>
                </a:solidFill>
                <a:effectLst/>
                <a:latin typeface="Times New Roman" panose="02020603050405020304" pitchFamily="18" charset="0"/>
                <a:ea typeface="SimSun" panose="02010600030101010101" pitchFamily="2" charset="-122"/>
                <a:cs typeface="Times New Roman" panose="02020603050405020304" pitchFamily="18" charset="0"/>
              </a:rPr>
              <a:t>BOOK</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Table</a:t>
            </a:r>
          </a:p>
        </p:txBody>
      </p:sp>
      <p:pic>
        <p:nvPicPr>
          <p:cNvPr id="6" name="Picture 5">
            <a:extLst>
              <a:ext uri="{FF2B5EF4-FFF2-40B4-BE49-F238E27FC236}">
                <a16:creationId xmlns:a16="http://schemas.microsoft.com/office/drawing/2014/main" id="{09398EA2-33BA-4668-97AF-DE865198BDD2}"/>
              </a:ext>
            </a:extLst>
          </p:cNvPr>
          <p:cNvPicPr>
            <a:picLocks noChangeAspect="1"/>
          </p:cNvPicPr>
          <p:nvPr/>
        </p:nvPicPr>
        <p:blipFill>
          <a:blip r:embed="rId3"/>
          <a:stretch>
            <a:fillRect/>
          </a:stretch>
        </p:blipFill>
        <p:spPr>
          <a:xfrm>
            <a:off x="711698" y="2920326"/>
            <a:ext cx="4359935" cy="1524453"/>
          </a:xfrm>
          <a:prstGeom prst="rect">
            <a:avLst/>
          </a:prstGeom>
        </p:spPr>
      </p:pic>
    </p:spTree>
    <p:extLst>
      <p:ext uri="{BB962C8B-B14F-4D97-AF65-F5344CB8AC3E}">
        <p14:creationId xmlns:p14="http://schemas.microsoft.com/office/powerpoint/2010/main" val="1295278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C8FB3-90BF-4BC8-98E0-F5A9BE32B67E}"/>
              </a:ext>
            </a:extLst>
          </p:cNvPr>
          <p:cNvSpPr txBox="1"/>
          <p:nvPr/>
        </p:nvSpPr>
        <p:spPr>
          <a:xfrm>
            <a:off x="429370" y="1073427"/>
            <a:ext cx="6972871" cy="584775"/>
          </a:xfrm>
          <a:prstGeom prst="rect">
            <a:avLst/>
          </a:prstGeom>
          <a:noFill/>
        </p:spPr>
        <p:txBody>
          <a:bodyPr wrap="none" rtlCol="0">
            <a:spAutoFit/>
          </a:bodyPr>
          <a:lstStyle/>
          <a:p>
            <a:r>
              <a:rPr lang="en-US" sz="3200" b="1" kern="1200" dirty="0">
                <a:solidFill>
                  <a:srgbClr val="FFFF00"/>
                </a:solidFill>
                <a:effectLst/>
                <a:latin typeface="Arial Black" panose="020B0A04020102020204" pitchFamily="34" charset="0"/>
                <a:ea typeface="SimSun" panose="02010600030101010101" pitchFamily="2" charset="-122"/>
                <a:cs typeface="Times New Roman" panose="02020603050405020304" pitchFamily="18" charset="0"/>
              </a:rPr>
              <a:t>CREATE</a:t>
            </a:r>
            <a:r>
              <a:rPr lang="en-US" sz="3200" kern="1200" dirty="0">
                <a:effectLst/>
                <a:latin typeface="Arial Black" panose="020B0A04020102020204" pitchFamily="34" charset="0"/>
                <a:ea typeface="SimSun" panose="02010600030101010101" pitchFamily="2" charset="-122"/>
                <a:cs typeface="Times New Roman" panose="02020603050405020304" pitchFamily="18" charset="0"/>
              </a:rPr>
              <a:t> </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statement</a:t>
            </a:r>
            <a:r>
              <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for</a:t>
            </a:r>
            <a:r>
              <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 </a:t>
            </a:r>
            <a:r>
              <a:rPr lang="en-US" sz="3200" b="1" kern="1200" dirty="0">
                <a:solidFill>
                  <a:srgbClr val="92D050"/>
                </a:solidFill>
                <a:effectLst/>
                <a:latin typeface="Arial Black" panose="020B0A04020102020204" pitchFamily="34" charset="0"/>
                <a:ea typeface="SimSun" panose="02010600030101010101" pitchFamily="2" charset="-122"/>
                <a:cs typeface="Times New Roman" panose="02020603050405020304" pitchFamily="18" charset="0"/>
              </a:rPr>
              <a:t>ISSUE</a:t>
            </a:r>
            <a:r>
              <a:rPr lang="en-US" sz="3200" kern="1200" dirty="0">
                <a:effectLst/>
                <a:latin typeface="Arial Black" panose="020B0A04020102020204" pitchFamily="34" charset="0"/>
                <a:ea typeface="SimSun" panose="02010600030101010101" pitchFamily="2" charset="-122"/>
                <a:cs typeface="Times New Roman" panose="02020603050405020304" pitchFamily="18" charset="0"/>
              </a:rPr>
              <a:t> </a:t>
            </a:r>
            <a:r>
              <a:rPr lang="en-US" sz="2400" dirty="0">
                <a:solidFill>
                  <a:schemeClr val="tx2"/>
                </a:solidFill>
                <a:latin typeface="Arial Black" panose="020B0A04020102020204" pitchFamily="34" charset="0"/>
                <a:ea typeface="SimSun" panose="02010600030101010101" pitchFamily="2" charset="-122"/>
                <a:cs typeface="Times New Roman" panose="02020603050405020304" pitchFamily="18" charset="0"/>
              </a:rPr>
              <a:t>t</a:t>
            </a:r>
            <a:r>
              <a:rPr lang="en-US" sz="24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rPr>
              <a:t>able</a:t>
            </a:r>
            <a:endParaRPr lang="en-US" sz="3200" kern="1200" dirty="0">
              <a:solidFill>
                <a:schemeClr val="tx2"/>
              </a:solidFill>
              <a:effectLst/>
              <a:latin typeface="Arial Black" panose="020B0A04020102020204" pitchFamily="34" charset="0"/>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B5417355-3663-44FA-93B3-BB846231BC47}"/>
              </a:ext>
            </a:extLst>
          </p:cNvPr>
          <p:cNvPicPr/>
          <p:nvPr/>
        </p:nvPicPr>
        <p:blipFill>
          <a:blip r:embed="rId2"/>
          <a:stretch>
            <a:fillRect/>
          </a:stretch>
        </p:blipFill>
        <p:spPr>
          <a:xfrm>
            <a:off x="1870722" y="4338844"/>
            <a:ext cx="7352789" cy="1445729"/>
          </a:xfrm>
          <a:prstGeom prst="rect">
            <a:avLst/>
          </a:prstGeom>
        </p:spPr>
      </p:pic>
      <p:pic>
        <p:nvPicPr>
          <p:cNvPr id="6" name="Picture 5">
            <a:extLst>
              <a:ext uri="{FF2B5EF4-FFF2-40B4-BE49-F238E27FC236}">
                <a16:creationId xmlns:a16="http://schemas.microsoft.com/office/drawing/2014/main" id="{C10627B8-24A4-4C49-BF06-F3BF5CB1318F}"/>
              </a:ext>
            </a:extLst>
          </p:cNvPr>
          <p:cNvPicPr>
            <a:picLocks noChangeAspect="1"/>
          </p:cNvPicPr>
          <p:nvPr/>
        </p:nvPicPr>
        <p:blipFill>
          <a:blip r:embed="rId3"/>
          <a:stretch>
            <a:fillRect/>
          </a:stretch>
        </p:blipFill>
        <p:spPr>
          <a:xfrm>
            <a:off x="2684389" y="1807992"/>
            <a:ext cx="5725453" cy="2381061"/>
          </a:xfrm>
          <a:prstGeom prst="rect">
            <a:avLst/>
          </a:prstGeom>
        </p:spPr>
      </p:pic>
    </p:spTree>
    <p:extLst>
      <p:ext uri="{BB962C8B-B14F-4D97-AF65-F5344CB8AC3E}">
        <p14:creationId xmlns:p14="http://schemas.microsoft.com/office/powerpoint/2010/main" val="31787011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Quadratic collection</Template>
  <TotalTime>297</TotalTime>
  <Words>597</Words>
  <Application>Microsoft Office PowerPoint</Application>
  <PresentationFormat>Widescreen</PresentationFormat>
  <Paragraphs>53</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 Black</vt:lpstr>
      <vt:lpstr>Calibri</vt:lpstr>
      <vt:lpstr>Goudy Old Style</vt:lpstr>
      <vt:lpstr>Times New Roman</vt:lpstr>
      <vt:lpstr>Wingdings 2</vt:lpstr>
      <vt:lpstr>SlateVTI</vt:lpstr>
      <vt:lpstr>Team Members </vt:lpstr>
      <vt:lpstr>Library Management System</vt:lpstr>
      <vt:lpstr>Short Brief on 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Sayed Tahsin</dc:creator>
  <cp:lastModifiedBy>Sayed Tahsin</cp:lastModifiedBy>
  <cp:revision>243</cp:revision>
  <dcterms:created xsi:type="dcterms:W3CDTF">2021-06-30T16:54:28Z</dcterms:created>
  <dcterms:modified xsi:type="dcterms:W3CDTF">2021-07-07T11:53:17Z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